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313" r:id="rId3"/>
    <p:sldId id="257" r:id="rId4"/>
    <p:sldId id="258" r:id="rId5"/>
    <p:sldId id="259" r:id="rId6"/>
    <p:sldId id="260" r:id="rId7"/>
    <p:sldId id="261" r:id="rId8"/>
    <p:sldId id="262" r:id="rId9"/>
    <p:sldId id="263" r:id="rId10"/>
    <p:sldId id="264" r:id="rId11"/>
    <p:sldId id="265" r:id="rId12"/>
    <p:sldId id="266" r:id="rId13"/>
    <p:sldId id="267" r:id="rId14"/>
    <p:sldId id="268" r:id="rId15"/>
    <p:sldId id="270" r:id="rId16"/>
    <p:sldId id="271" r:id="rId17"/>
    <p:sldId id="272" r:id="rId18"/>
    <p:sldId id="287" r:id="rId19"/>
    <p:sldId id="274" r:id="rId20"/>
    <p:sldId id="275" r:id="rId21"/>
    <p:sldId id="276" r:id="rId22"/>
    <p:sldId id="288" r:id="rId23"/>
    <p:sldId id="289" r:id="rId24"/>
    <p:sldId id="290" r:id="rId25"/>
    <p:sldId id="291" r:id="rId26"/>
    <p:sldId id="292" r:id="rId27"/>
    <p:sldId id="293" r:id="rId28"/>
    <p:sldId id="294" r:id="rId29"/>
    <p:sldId id="295" r:id="rId30"/>
    <p:sldId id="296" r:id="rId31"/>
    <p:sldId id="297" r:id="rId32"/>
    <p:sldId id="277" r:id="rId33"/>
    <p:sldId id="278" r:id="rId34"/>
    <p:sldId id="279" r:id="rId35"/>
    <p:sldId id="280" r:id="rId36"/>
    <p:sldId id="281" r:id="rId37"/>
    <p:sldId id="282" r:id="rId38"/>
    <p:sldId id="283" r:id="rId39"/>
    <p:sldId id="284" r:id="rId40"/>
    <p:sldId id="298" r:id="rId41"/>
    <p:sldId id="299" r:id="rId42"/>
    <p:sldId id="300" r:id="rId43"/>
    <p:sldId id="301" r:id="rId44"/>
    <p:sldId id="303" r:id="rId45"/>
    <p:sldId id="304" r:id="rId46"/>
    <p:sldId id="305" r:id="rId47"/>
    <p:sldId id="306" r:id="rId48"/>
    <p:sldId id="307" r:id="rId49"/>
    <p:sldId id="308" r:id="rId50"/>
    <p:sldId id="309" r:id="rId51"/>
    <p:sldId id="310" r:id="rId52"/>
    <p:sldId id="302" r:id="rId53"/>
    <p:sldId id="285" r:id="rId54"/>
    <p:sldId id="286" r:id="rId55"/>
    <p:sldId id="311" r:id="rId56"/>
    <p:sldId id="312" r:id="rId5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p:scale>
          <a:sx n="90" d="100"/>
          <a:sy n="90" d="100"/>
        </p:scale>
        <p:origin x="-1234" y="-58"/>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11/28/2022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11/28/2022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11/28/2022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11/28/2022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11/28/2022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228600" y="304800"/>
            <a:ext cx="8686800" cy="6248400"/>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 name="Rectangle 2"/>
          <p:cNvSpPr/>
          <p:nvPr/>
        </p:nvSpPr>
        <p:spPr>
          <a:xfrm>
            <a:off x="381000" y="2514600"/>
            <a:ext cx="8458200" cy="830997"/>
          </a:xfrm>
          <a:prstGeom prst="rect">
            <a:avLst/>
          </a:prstGeom>
        </p:spPr>
        <p:txBody>
          <a:bodyPr wrap="square">
            <a:spAutoFit/>
          </a:bodyPr>
          <a:lstStyle/>
          <a:p>
            <a:r>
              <a:rPr lang="en-US" sz="2400" b="1" dirty="0">
                <a:latin typeface="Times New Roman" pitchFamily="18" charset="0"/>
                <a:cs typeface="Times New Roman" pitchFamily="18" charset="0"/>
              </a:rPr>
              <a:t>Input / Output Organization: </a:t>
            </a:r>
            <a:r>
              <a:rPr lang="en-US" sz="2400" dirty="0">
                <a:latin typeface="Times New Roman" pitchFamily="18" charset="0"/>
                <a:cs typeface="Times New Roman" pitchFamily="18" charset="0"/>
              </a:rPr>
              <a:t>Bus Structure - Bus Operation – Arbitration - Interface Circuits - Interconnection Standards</a:t>
            </a:r>
            <a:endParaRPr lang="en-US" sz="2400" b="1" dirty="0">
              <a:latin typeface="Times New Roman" pitchFamily="18" charset="0"/>
              <a:cs typeface="Times New Roman"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228600" y="304800"/>
            <a:ext cx="8686800" cy="6248400"/>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 name="Rectangle 2"/>
          <p:cNvSpPr/>
          <p:nvPr/>
        </p:nvSpPr>
        <p:spPr>
          <a:xfrm>
            <a:off x="457200" y="474345"/>
            <a:ext cx="8382000" cy="5940088"/>
          </a:xfrm>
          <a:prstGeom prst="rect">
            <a:avLst/>
          </a:prstGeom>
        </p:spPr>
        <p:txBody>
          <a:bodyPr wrap="square">
            <a:spAutoFit/>
          </a:bodyPr>
          <a:lstStyle/>
          <a:p>
            <a:r>
              <a:rPr lang="en-US" sz="2000" b="1" dirty="0">
                <a:latin typeface="Times New Roman" pitchFamily="18" charset="0"/>
                <a:cs typeface="Times New Roman" pitchFamily="18" charset="0"/>
              </a:rPr>
              <a:t>Multiple-Cycle Data Transfer</a:t>
            </a:r>
            <a:r>
              <a:rPr lang="en-US" sz="2000" dirty="0">
                <a:latin typeface="Times New Roman" pitchFamily="18" charset="0"/>
                <a:cs typeface="Times New Roman" pitchFamily="18" charset="0"/>
              </a:rPr>
              <a:t/>
            </a:r>
            <a:br>
              <a:rPr lang="en-US" sz="2000" dirty="0">
                <a:latin typeface="Times New Roman" pitchFamily="18" charset="0"/>
                <a:cs typeface="Times New Roman" pitchFamily="18" charset="0"/>
              </a:rPr>
            </a:br>
            <a:endParaRPr lang="en-US" sz="2000" dirty="0">
              <a:latin typeface="Times New Roman" pitchFamily="18" charset="0"/>
              <a:cs typeface="Times New Roman" pitchFamily="18" charset="0"/>
            </a:endParaRPr>
          </a:p>
          <a:p>
            <a:r>
              <a:rPr lang="en-US" sz="2000" dirty="0">
                <a:latin typeface="Times New Roman" pitchFamily="18" charset="0"/>
                <a:cs typeface="Times New Roman" pitchFamily="18" charset="0"/>
              </a:rPr>
              <a:t>However, it has some limitations.</a:t>
            </a:r>
          </a:p>
          <a:p>
            <a:pPr algn="just">
              <a:buFont typeface="Wingdings" pitchFamily="2" charset="2"/>
              <a:buChar char="Ø"/>
            </a:pPr>
            <a:r>
              <a:rPr lang="en-US" sz="2000" dirty="0">
                <a:latin typeface="Times New Roman" pitchFamily="18" charset="0"/>
                <a:cs typeface="Times New Roman" pitchFamily="18" charset="0"/>
              </a:rPr>
              <a:t>Because a transfer has to be completed within one clock cycle, the clock period, t2 − t0, must be chosen to accommodate the longest delays on the bus and the slowest device interface.</a:t>
            </a:r>
          </a:p>
          <a:p>
            <a:pPr algn="just">
              <a:buFont typeface="Wingdings" pitchFamily="2" charset="2"/>
              <a:buChar char="Ø"/>
            </a:pPr>
            <a:endParaRPr lang="en-US" sz="2000" dirty="0">
              <a:latin typeface="Times New Roman" pitchFamily="18" charset="0"/>
              <a:cs typeface="Times New Roman" pitchFamily="18" charset="0"/>
            </a:endParaRPr>
          </a:p>
          <a:p>
            <a:pPr algn="just">
              <a:buFont typeface="Wingdings" pitchFamily="2" charset="2"/>
              <a:buChar char="Ø"/>
            </a:pPr>
            <a:r>
              <a:rPr lang="en-US" sz="2000" dirty="0">
                <a:latin typeface="Times New Roman" pitchFamily="18" charset="0"/>
                <a:cs typeface="Times New Roman" pitchFamily="18" charset="0"/>
              </a:rPr>
              <a:t>This forces all devices to operate at the speed of the slowest device. To overcome these limitations, most buses incorporate control signals that represent a response from the device.</a:t>
            </a:r>
          </a:p>
          <a:p>
            <a:pPr algn="just">
              <a:buFont typeface="Wingdings" pitchFamily="2" charset="2"/>
              <a:buChar char="Ø"/>
            </a:pPr>
            <a:endParaRPr lang="en-US" sz="2000" dirty="0">
              <a:latin typeface="Times New Roman" pitchFamily="18" charset="0"/>
              <a:cs typeface="Times New Roman" pitchFamily="18" charset="0"/>
            </a:endParaRPr>
          </a:p>
          <a:p>
            <a:pPr algn="just">
              <a:buFont typeface="Wingdings" pitchFamily="2" charset="2"/>
              <a:buChar char="Ø"/>
            </a:pPr>
            <a:r>
              <a:rPr lang="en-US" sz="2000" dirty="0">
                <a:latin typeface="Times New Roman" pitchFamily="18" charset="0"/>
                <a:cs typeface="Times New Roman" pitchFamily="18" charset="0"/>
              </a:rPr>
              <a:t>These signals inform the master that the slave has recognized its address and that it is ready to participate in a data transfer operation.</a:t>
            </a:r>
          </a:p>
          <a:p>
            <a:pPr algn="just">
              <a:buFont typeface="Wingdings" pitchFamily="2" charset="2"/>
              <a:buChar char="Ø"/>
            </a:pPr>
            <a:endParaRPr lang="en-US" sz="2000" dirty="0">
              <a:latin typeface="Times New Roman" pitchFamily="18" charset="0"/>
              <a:cs typeface="Times New Roman" pitchFamily="18" charset="0"/>
            </a:endParaRPr>
          </a:p>
          <a:p>
            <a:pPr algn="just">
              <a:buFont typeface="Wingdings" pitchFamily="2" charset="2"/>
              <a:buChar char="Ø"/>
            </a:pPr>
            <a:r>
              <a:rPr lang="en-US" sz="2000" dirty="0">
                <a:latin typeface="Times New Roman" pitchFamily="18" charset="0"/>
                <a:cs typeface="Times New Roman" pitchFamily="18" charset="0"/>
              </a:rPr>
              <a:t>They also make it possible to adjust the duration of the data transfer period to match the response speeds of different devices.</a:t>
            </a:r>
          </a:p>
          <a:p>
            <a:pPr algn="just">
              <a:buFont typeface="Wingdings" pitchFamily="2" charset="2"/>
              <a:buChar char="Ø"/>
            </a:pPr>
            <a:endParaRPr lang="en-US" sz="2000" dirty="0">
              <a:latin typeface="Times New Roman" pitchFamily="18" charset="0"/>
              <a:cs typeface="Times New Roman" pitchFamily="18" charset="0"/>
            </a:endParaRPr>
          </a:p>
          <a:p>
            <a:pPr algn="just">
              <a:buFont typeface="Wingdings" pitchFamily="2" charset="2"/>
              <a:buChar char="Ø"/>
            </a:pPr>
            <a:r>
              <a:rPr lang="en-US" sz="2000" dirty="0">
                <a:latin typeface="Times New Roman" pitchFamily="18" charset="0"/>
                <a:cs typeface="Times New Roman" pitchFamily="18" charset="0"/>
              </a:rPr>
              <a:t>This is often accomplished by allowing a complete data transfer operation to span several clock cycles. </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228600" y="304800"/>
            <a:ext cx="8686800" cy="6248400"/>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pic>
        <p:nvPicPr>
          <p:cNvPr id="4098" name="Picture 2"/>
          <p:cNvPicPr>
            <a:picLocks noChangeAspect="1" noChangeArrowheads="1"/>
          </p:cNvPicPr>
          <p:nvPr/>
        </p:nvPicPr>
        <p:blipFill>
          <a:blip r:embed="rId2"/>
          <a:srcRect/>
          <a:stretch>
            <a:fillRect/>
          </a:stretch>
        </p:blipFill>
        <p:spPr bwMode="auto">
          <a:xfrm>
            <a:off x="838200" y="685800"/>
            <a:ext cx="7543800" cy="5486400"/>
          </a:xfrm>
          <a:prstGeom prst="rect">
            <a:avLst/>
          </a:prstGeom>
          <a:noFill/>
          <a:ln w="9525">
            <a:noFill/>
            <a:miter lim="800000"/>
            <a:headEnd/>
            <a:tailEnd/>
          </a:ln>
          <a:effec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228600" y="304800"/>
            <a:ext cx="8686800" cy="6248400"/>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 name="Rectangle 2"/>
          <p:cNvSpPr/>
          <p:nvPr/>
        </p:nvSpPr>
        <p:spPr>
          <a:xfrm>
            <a:off x="381000" y="838200"/>
            <a:ext cx="8534400" cy="5632311"/>
          </a:xfrm>
          <a:prstGeom prst="rect">
            <a:avLst/>
          </a:prstGeom>
        </p:spPr>
        <p:txBody>
          <a:bodyPr wrap="square">
            <a:spAutoFit/>
          </a:bodyPr>
          <a:lstStyle/>
          <a:p>
            <a:r>
              <a:rPr lang="en-US" sz="2000" b="1" dirty="0">
                <a:latin typeface="Times New Roman" pitchFamily="18" charset="0"/>
                <a:cs typeface="Times New Roman" pitchFamily="18" charset="0"/>
              </a:rPr>
              <a:t>Asynchronous Bus</a:t>
            </a:r>
            <a:r>
              <a:rPr lang="en-US" sz="2000" dirty="0">
                <a:latin typeface="Times New Roman" pitchFamily="18" charset="0"/>
                <a:cs typeface="Times New Roman" pitchFamily="18" charset="0"/>
              </a:rPr>
              <a:t/>
            </a:r>
            <a:br>
              <a:rPr lang="en-US" sz="2000" dirty="0">
                <a:latin typeface="Times New Roman" pitchFamily="18" charset="0"/>
                <a:cs typeface="Times New Roman" pitchFamily="18" charset="0"/>
              </a:rPr>
            </a:br>
            <a:endParaRPr lang="en-US" sz="2000" dirty="0">
              <a:latin typeface="Times New Roman" pitchFamily="18" charset="0"/>
              <a:cs typeface="Times New Roman" pitchFamily="18" charset="0"/>
            </a:endParaRPr>
          </a:p>
          <a:p>
            <a:pPr algn="just">
              <a:buFont typeface="Wingdings" pitchFamily="2" charset="2"/>
              <a:buChar char="Ø"/>
            </a:pPr>
            <a:r>
              <a:rPr lang="en-US" sz="2000" dirty="0">
                <a:latin typeface="Times New Roman" pitchFamily="18" charset="0"/>
                <a:cs typeface="Times New Roman" pitchFamily="18" charset="0"/>
              </a:rPr>
              <a:t>An alternative scheme for controlling data transfers on a bus is based on the use of a handshake protocol between the master and the slave.  A handshake is an exchange of command and response signals between the master and the slave.</a:t>
            </a:r>
            <a:br>
              <a:rPr lang="en-US" sz="2000" dirty="0">
                <a:latin typeface="Times New Roman" pitchFamily="18" charset="0"/>
                <a:cs typeface="Times New Roman" pitchFamily="18" charset="0"/>
              </a:rPr>
            </a:br>
            <a:endParaRPr lang="en-US" sz="2000" dirty="0">
              <a:latin typeface="Times New Roman" pitchFamily="18" charset="0"/>
              <a:cs typeface="Times New Roman" pitchFamily="18" charset="0"/>
            </a:endParaRPr>
          </a:p>
          <a:p>
            <a:pPr algn="just">
              <a:buFont typeface="Wingdings" pitchFamily="2" charset="2"/>
              <a:buChar char="Ø"/>
            </a:pPr>
            <a:r>
              <a:rPr lang="en-US" sz="2000" dirty="0">
                <a:latin typeface="Times New Roman" pitchFamily="18" charset="0"/>
                <a:cs typeface="Times New Roman" pitchFamily="18" charset="0"/>
              </a:rPr>
              <a:t>The master places the address and command information on the bus. Then it indicates to all devices that it has done so by activating the Master-ready line.</a:t>
            </a:r>
          </a:p>
          <a:p>
            <a:pPr algn="just">
              <a:buFont typeface="Wingdings" pitchFamily="2" charset="2"/>
              <a:buChar char="Ø"/>
            </a:pPr>
            <a:endParaRPr lang="en-US" sz="2000" dirty="0">
              <a:latin typeface="Times New Roman" pitchFamily="18" charset="0"/>
              <a:cs typeface="Times New Roman" pitchFamily="18" charset="0"/>
            </a:endParaRPr>
          </a:p>
          <a:p>
            <a:pPr algn="just">
              <a:buFont typeface="Wingdings" pitchFamily="2" charset="2"/>
              <a:buChar char="Ø"/>
            </a:pPr>
            <a:r>
              <a:rPr lang="en-US" sz="2000" dirty="0">
                <a:latin typeface="Times New Roman" pitchFamily="18" charset="0"/>
                <a:cs typeface="Times New Roman" pitchFamily="18" charset="0"/>
              </a:rPr>
              <a:t>This causes all devices to decode the address. The selected slave performs the required operation and informs the processor that it has done so by activating the Slave-ready line.</a:t>
            </a:r>
          </a:p>
          <a:p>
            <a:pPr algn="just">
              <a:buFont typeface="Wingdings" pitchFamily="2" charset="2"/>
              <a:buChar char="Ø"/>
            </a:pPr>
            <a:endParaRPr lang="en-US" sz="2000" dirty="0">
              <a:latin typeface="Times New Roman" pitchFamily="18" charset="0"/>
              <a:cs typeface="Times New Roman" pitchFamily="18" charset="0"/>
            </a:endParaRPr>
          </a:p>
          <a:p>
            <a:pPr algn="just">
              <a:buFont typeface="Wingdings" pitchFamily="2" charset="2"/>
              <a:buChar char="Ø"/>
            </a:pPr>
            <a:r>
              <a:rPr lang="en-US" sz="2000" dirty="0">
                <a:latin typeface="Times New Roman" pitchFamily="18" charset="0"/>
                <a:cs typeface="Times New Roman" pitchFamily="18" charset="0"/>
              </a:rPr>
              <a:t>The master waits for Slave-ready to become asserted before it removes its signals from the bus. In the case of a Read operation, it also loads the data into one of its registers.</a:t>
            </a:r>
          </a:p>
          <a:p>
            <a:r>
              <a:rPr lang="en-US" sz="2000" dirty="0">
                <a:latin typeface="Times New Roman" pitchFamily="18" charset="0"/>
                <a:cs typeface="Times New Roman" pitchFamily="18" charset="0"/>
              </a:rPr>
              <a:t/>
            </a:r>
            <a:br>
              <a:rPr lang="en-US" sz="2000" dirty="0">
                <a:latin typeface="Times New Roman" pitchFamily="18" charset="0"/>
                <a:cs typeface="Times New Roman" pitchFamily="18" charset="0"/>
              </a:rPr>
            </a:br>
            <a:endParaRPr lang="en-US" sz="2000" dirty="0">
              <a:latin typeface="Times New Roman" pitchFamily="18" charset="0"/>
              <a:cs typeface="Times New Roman" pitchFamily="18"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228600" y="304800"/>
            <a:ext cx="8686800" cy="6248400"/>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pic>
        <p:nvPicPr>
          <p:cNvPr id="5122" name="Picture 2"/>
          <p:cNvPicPr>
            <a:picLocks noChangeAspect="1" noChangeArrowheads="1"/>
          </p:cNvPicPr>
          <p:nvPr/>
        </p:nvPicPr>
        <p:blipFill>
          <a:blip r:embed="rId2"/>
          <a:srcRect/>
          <a:stretch>
            <a:fillRect/>
          </a:stretch>
        </p:blipFill>
        <p:spPr bwMode="auto">
          <a:xfrm>
            <a:off x="762000" y="914399"/>
            <a:ext cx="7924800" cy="4910139"/>
          </a:xfrm>
          <a:prstGeom prst="rect">
            <a:avLst/>
          </a:prstGeom>
          <a:noFill/>
          <a:ln w="9525">
            <a:noFill/>
            <a:miter lim="800000"/>
            <a:headEnd/>
            <a:tailEnd/>
          </a:ln>
          <a:effec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228600" y="304800"/>
            <a:ext cx="8686800" cy="6248400"/>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pic>
        <p:nvPicPr>
          <p:cNvPr id="6146" name="Picture 2"/>
          <p:cNvPicPr>
            <a:picLocks noChangeAspect="1" noChangeArrowheads="1"/>
          </p:cNvPicPr>
          <p:nvPr/>
        </p:nvPicPr>
        <p:blipFill>
          <a:blip r:embed="rId2"/>
          <a:srcRect/>
          <a:stretch>
            <a:fillRect/>
          </a:stretch>
        </p:blipFill>
        <p:spPr bwMode="auto">
          <a:xfrm>
            <a:off x="838200" y="609600"/>
            <a:ext cx="7543799" cy="5486400"/>
          </a:xfrm>
          <a:prstGeom prst="rect">
            <a:avLst/>
          </a:prstGeom>
          <a:noFill/>
          <a:ln w="9525">
            <a:noFill/>
            <a:miter lim="800000"/>
            <a:headEnd/>
            <a:tailEnd/>
          </a:ln>
          <a:effec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228600" y="304800"/>
            <a:ext cx="8686800" cy="6248400"/>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 name="Rectangle 2"/>
          <p:cNvSpPr/>
          <p:nvPr/>
        </p:nvSpPr>
        <p:spPr>
          <a:xfrm>
            <a:off x="381000" y="762000"/>
            <a:ext cx="8382000" cy="5078313"/>
          </a:xfrm>
          <a:prstGeom prst="rect">
            <a:avLst/>
          </a:prstGeom>
        </p:spPr>
        <p:txBody>
          <a:bodyPr wrap="square">
            <a:spAutoFit/>
          </a:bodyPr>
          <a:lstStyle/>
          <a:p>
            <a:r>
              <a:rPr lang="en-US" sz="2400" b="1" dirty="0">
                <a:latin typeface="Times New Roman" pitchFamily="18" charset="0"/>
                <a:cs typeface="Times New Roman" pitchFamily="18" charset="0"/>
              </a:rPr>
              <a:t>Arbitration</a:t>
            </a:r>
          </a:p>
          <a:p>
            <a:pPr algn="just">
              <a:buFont typeface="Wingdings" pitchFamily="2" charset="2"/>
              <a:buChar char="Ø"/>
            </a:pPr>
            <a:r>
              <a:rPr lang="en-US" sz="2000" dirty="0">
                <a:latin typeface="Times New Roman" pitchFamily="18" charset="0"/>
                <a:cs typeface="Times New Roman" pitchFamily="18" charset="0"/>
              </a:rPr>
              <a:t>There are occasions when two or more entities contend for the use of a single resource in a computer system. </a:t>
            </a:r>
          </a:p>
          <a:p>
            <a:pPr algn="just">
              <a:buFont typeface="Wingdings" pitchFamily="2" charset="2"/>
              <a:buChar char="Ø"/>
            </a:pPr>
            <a:endParaRPr lang="en-US" sz="2000" dirty="0">
              <a:latin typeface="Times New Roman" pitchFamily="18" charset="0"/>
              <a:cs typeface="Times New Roman" pitchFamily="18" charset="0"/>
            </a:endParaRPr>
          </a:p>
          <a:p>
            <a:pPr algn="just">
              <a:buFont typeface="Wingdings" pitchFamily="2" charset="2"/>
              <a:buChar char="Ø"/>
            </a:pPr>
            <a:r>
              <a:rPr lang="en-US" sz="2000" dirty="0">
                <a:latin typeface="Times New Roman" pitchFamily="18" charset="0"/>
                <a:cs typeface="Times New Roman" pitchFamily="18" charset="0"/>
              </a:rPr>
              <a:t>For example, two devices may need to access a given slave at the same time. In such cases, it is necessary to decide which device will access the slave first.</a:t>
            </a:r>
          </a:p>
          <a:p>
            <a:pPr algn="just">
              <a:buFont typeface="Wingdings" pitchFamily="2" charset="2"/>
              <a:buChar char="Ø"/>
            </a:pPr>
            <a:endParaRPr lang="en-US" sz="2000" dirty="0">
              <a:latin typeface="Times New Roman" pitchFamily="18" charset="0"/>
              <a:cs typeface="Times New Roman" pitchFamily="18" charset="0"/>
            </a:endParaRPr>
          </a:p>
          <a:p>
            <a:pPr algn="just">
              <a:buFont typeface="Wingdings" pitchFamily="2" charset="2"/>
              <a:buChar char="Ø"/>
            </a:pPr>
            <a:r>
              <a:rPr lang="en-US" sz="2000" dirty="0">
                <a:latin typeface="Times New Roman" pitchFamily="18" charset="0"/>
                <a:cs typeface="Times New Roman" pitchFamily="18" charset="0"/>
              </a:rPr>
              <a:t> The decision is usually made in an arbitration process performed by an arbiter circuit. </a:t>
            </a:r>
          </a:p>
          <a:p>
            <a:pPr algn="just">
              <a:buFont typeface="Wingdings" pitchFamily="2" charset="2"/>
              <a:buChar char="Ø"/>
            </a:pPr>
            <a:endParaRPr lang="en-US" sz="2000" dirty="0">
              <a:latin typeface="Times New Roman" pitchFamily="18" charset="0"/>
              <a:cs typeface="Times New Roman" pitchFamily="18" charset="0"/>
            </a:endParaRPr>
          </a:p>
          <a:p>
            <a:pPr algn="just">
              <a:buFont typeface="Wingdings" pitchFamily="2" charset="2"/>
              <a:buChar char="Ø"/>
            </a:pPr>
            <a:r>
              <a:rPr lang="en-US" sz="2000" dirty="0">
                <a:latin typeface="Times New Roman" pitchFamily="18" charset="0"/>
                <a:cs typeface="Times New Roman" pitchFamily="18" charset="0"/>
              </a:rPr>
              <a:t>The arbitration process starts by each device sending a request to use the shared resource. </a:t>
            </a:r>
          </a:p>
          <a:p>
            <a:pPr algn="just">
              <a:buFont typeface="Wingdings" pitchFamily="2" charset="2"/>
              <a:buChar char="Ø"/>
            </a:pPr>
            <a:endParaRPr lang="en-US" sz="2000" dirty="0">
              <a:latin typeface="Times New Roman" pitchFamily="18" charset="0"/>
              <a:cs typeface="Times New Roman" pitchFamily="18" charset="0"/>
            </a:endParaRPr>
          </a:p>
          <a:p>
            <a:pPr algn="just">
              <a:buFont typeface="Wingdings" pitchFamily="2" charset="2"/>
              <a:buChar char="Ø"/>
            </a:pPr>
            <a:r>
              <a:rPr lang="en-US" sz="2000" dirty="0">
                <a:latin typeface="Times New Roman" pitchFamily="18" charset="0"/>
                <a:cs typeface="Times New Roman" pitchFamily="18" charset="0"/>
              </a:rPr>
              <a:t>The arbiter associates priorities with individual requests. If it receives two requests at the same time, it grants the use of the slave to the device having the higher priority first</a:t>
            </a:r>
            <a:r>
              <a:rPr lang="en-US" i="1" dirty="0"/>
              <a:t>.</a:t>
            </a:r>
            <a:endParaRPr lang="en-US"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228600" y="304800"/>
            <a:ext cx="8686800" cy="6248400"/>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pic>
        <p:nvPicPr>
          <p:cNvPr id="7170" name="Picture 2"/>
          <p:cNvPicPr>
            <a:picLocks noChangeAspect="1" noChangeArrowheads="1"/>
          </p:cNvPicPr>
          <p:nvPr/>
        </p:nvPicPr>
        <p:blipFill>
          <a:blip r:embed="rId2"/>
          <a:srcRect/>
          <a:stretch>
            <a:fillRect/>
          </a:stretch>
        </p:blipFill>
        <p:spPr bwMode="auto">
          <a:xfrm>
            <a:off x="1219200" y="1447800"/>
            <a:ext cx="6857999" cy="4191000"/>
          </a:xfrm>
          <a:prstGeom prst="rect">
            <a:avLst/>
          </a:prstGeom>
          <a:noFill/>
          <a:ln w="9525">
            <a:noFill/>
            <a:miter lim="800000"/>
            <a:headEnd/>
            <a:tailEnd/>
          </a:ln>
          <a:effec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228600" y="304800"/>
            <a:ext cx="8686800" cy="6248400"/>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pic>
        <p:nvPicPr>
          <p:cNvPr id="8194" name="Picture 2"/>
          <p:cNvPicPr>
            <a:picLocks noChangeAspect="1" noChangeArrowheads="1"/>
          </p:cNvPicPr>
          <p:nvPr/>
        </p:nvPicPr>
        <p:blipFill>
          <a:blip r:embed="rId2"/>
          <a:srcRect/>
          <a:stretch>
            <a:fillRect/>
          </a:stretch>
        </p:blipFill>
        <p:spPr bwMode="auto">
          <a:xfrm>
            <a:off x="1143000" y="609600"/>
            <a:ext cx="7010399" cy="5562600"/>
          </a:xfrm>
          <a:prstGeom prst="rect">
            <a:avLst/>
          </a:prstGeom>
          <a:noFill/>
          <a:ln w="9525">
            <a:noFill/>
            <a:miter lim="800000"/>
            <a:headEnd/>
            <a:tailEnd/>
          </a:ln>
          <a:effec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228600" y="304800"/>
            <a:ext cx="8686800" cy="6248400"/>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 name="Rounded Rectangle 2"/>
          <p:cNvSpPr/>
          <p:nvPr/>
        </p:nvSpPr>
        <p:spPr>
          <a:xfrm>
            <a:off x="685800" y="2895600"/>
            <a:ext cx="7772400" cy="533400"/>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200" b="1" dirty="0">
                <a:latin typeface="Times New Roman" pitchFamily="18" charset="0"/>
                <a:cs typeface="Times New Roman" pitchFamily="18" charset="0"/>
              </a:rPr>
              <a:t>Interface circuits</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228600" y="304800"/>
            <a:ext cx="8686800" cy="6248400"/>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 name="Rectangle 2"/>
          <p:cNvSpPr/>
          <p:nvPr/>
        </p:nvSpPr>
        <p:spPr>
          <a:xfrm>
            <a:off x="381000" y="762000"/>
            <a:ext cx="8382000" cy="5693866"/>
          </a:xfrm>
          <a:prstGeom prst="rect">
            <a:avLst/>
          </a:prstGeom>
        </p:spPr>
        <p:txBody>
          <a:bodyPr wrap="square">
            <a:spAutoFit/>
          </a:bodyPr>
          <a:lstStyle/>
          <a:p>
            <a:r>
              <a:rPr lang="en-US" sz="2200" b="1" dirty="0">
                <a:latin typeface="Times New Roman" pitchFamily="18" charset="0"/>
                <a:cs typeface="Times New Roman" pitchFamily="18" charset="0"/>
              </a:rPr>
              <a:t>Interface circuits</a:t>
            </a:r>
          </a:p>
          <a:p>
            <a:endParaRPr lang="en-US" sz="2200" b="1" dirty="0">
              <a:latin typeface="Times New Roman" pitchFamily="18" charset="0"/>
              <a:cs typeface="Times New Roman" pitchFamily="18" charset="0"/>
            </a:endParaRPr>
          </a:p>
          <a:p>
            <a:pPr algn="just">
              <a:buFont typeface="Wingdings" pitchFamily="2" charset="2"/>
              <a:buChar char="Ø"/>
            </a:pPr>
            <a:r>
              <a:rPr lang="en-US" sz="2000" dirty="0">
                <a:latin typeface="Times New Roman" pitchFamily="18" charset="0"/>
                <a:cs typeface="Times New Roman" pitchFamily="18" charset="0"/>
              </a:rPr>
              <a:t>I/O interface consists of the circuitry required to connect an I/O device to a computer bus. </a:t>
            </a:r>
          </a:p>
          <a:p>
            <a:pPr algn="just">
              <a:buFont typeface="Wingdings" pitchFamily="2" charset="2"/>
              <a:buChar char="Ø"/>
            </a:pPr>
            <a:endParaRPr lang="en-US" sz="2000" dirty="0">
              <a:latin typeface="Times New Roman" pitchFamily="18" charset="0"/>
              <a:cs typeface="Times New Roman" pitchFamily="18" charset="0"/>
            </a:endParaRPr>
          </a:p>
          <a:p>
            <a:pPr algn="just">
              <a:buFont typeface="Wingdings" pitchFamily="2" charset="2"/>
              <a:buChar char="Ø"/>
            </a:pPr>
            <a:r>
              <a:rPr lang="en-US" sz="2000" dirty="0" smtClean="0">
                <a:latin typeface="Times New Roman" pitchFamily="18" charset="0"/>
                <a:cs typeface="Times New Roman" pitchFamily="18" charset="0"/>
              </a:rPr>
              <a:t>One side </a:t>
            </a:r>
            <a:r>
              <a:rPr lang="en-US" sz="2000" dirty="0">
                <a:latin typeface="Times New Roman" pitchFamily="18" charset="0"/>
                <a:cs typeface="Times New Roman" pitchFamily="18" charset="0"/>
              </a:rPr>
              <a:t>of the interface which connects to the computer has bus signals for:</a:t>
            </a:r>
          </a:p>
          <a:p>
            <a:pPr lvl="3" algn="just"/>
            <a:r>
              <a:rPr lang="en-US" sz="2000" dirty="0">
                <a:latin typeface="Times New Roman" pitchFamily="18" charset="0"/>
                <a:cs typeface="Times New Roman" pitchFamily="18" charset="0"/>
              </a:rPr>
              <a:t>Address,</a:t>
            </a:r>
          </a:p>
          <a:p>
            <a:pPr lvl="3" algn="just"/>
            <a:r>
              <a:rPr lang="en-US" sz="2000" dirty="0">
                <a:latin typeface="Times New Roman" pitchFamily="18" charset="0"/>
                <a:cs typeface="Times New Roman" pitchFamily="18" charset="0"/>
              </a:rPr>
              <a:t>Data</a:t>
            </a:r>
          </a:p>
          <a:p>
            <a:pPr lvl="3" algn="just"/>
            <a:r>
              <a:rPr lang="en-US" sz="2000" dirty="0">
                <a:latin typeface="Times New Roman" pitchFamily="18" charset="0"/>
                <a:cs typeface="Times New Roman" pitchFamily="18" charset="0"/>
              </a:rPr>
              <a:t>Control</a:t>
            </a:r>
          </a:p>
          <a:p>
            <a:pPr lvl="3" algn="just"/>
            <a:endParaRPr lang="en-US" sz="2000" dirty="0">
              <a:latin typeface="Times New Roman" pitchFamily="18" charset="0"/>
              <a:cs typeface="Times New Roman" pitchFamily="18" charset="0"/>
            </a:endParaRPr>
          </a:p>
          <a:p>
            <a:pPr algn="just">
              <a:buFont typeface="Wingdings" pitchFamily="2" charset="2"/>
              <a:buChar char="Ø"/>
            </a:pPr>
            <a:r>
              <a:rPr lang="en-US" sz="2000" dirty="0" smtClean="0">
                <a:latin typeface="Times New Roman" pitchFamily="18" charset="0"/>
                <a:cs typeface="Times New Roman" pitchFamily="18" charset="0"/>
              </a:rPr>
              <a:t>Otherside </a:t>
            </a:r>
            <a:r>
              <a:rPr lang="en-US" sz="2000" dirty="0">
                <a:latin typeface="Times New Roman" pitchFamily="18" charset="0"/>
                <a:cs typeface="Times New Roman" pitchFamily="18" charset="0"/>
              </a:rPr>
              <a:t>of the interface which connects to the I/O device has:</a:t>
            </a:r>
          </a:p>
          <a:p>
            <a:pPr lvl="3" algn="just"/>
            <a:r>
              <a:rPr lang="en-US" sz="2000" dirty="0" err="1">
                <a:latin typeface="Times New Roman" pitchFamily="18" charset="0"/>
                <a:cs typeface="Times New Roman" pitchFamily="18" charset="0"/>
              </a:rPr>
              <a:t>Datapath</a:t>
            </a:r>
            <a:r>
              <a:rPr lang="en-US" sz="2000" dirty="0">
                <a:latin typeface="Times New Roman" pitchFamily="18" charset="0"/>
                <a:cs typeface="Times New Roman" pitchFamily="18" charset="0"/>
              </a:rPr>
              <a:t> and associated controls to transfer data between the interface and the I/O device.</a:t>
            </a:r>
          </a:p>
          <a:p>
            <a:pPr lvl="3" algn="just"/>
            <a:r>
              <a:rPr lang="en-US" sz="2000" dirty="0">
                <a:latin typeface="Times New Roman" pitchFamily="18" charset="0"/>
                <a:cs typeface="Times New Roman" pitchFamily="18" charset="0"/>
              </a:rPr>
              <a:t>This side is called as a “port”.</a:t>
            </a:r>
          </a:p>
          <a:p>
            <a:pPr lvl="3" algn="just"/>
            <a:endParaRPr lang="en-US" sz="2000" dirty="0">
              <a:latin typeface="Times New Roman" pitchFamily="18" charset="0"/>
              <a:cs typeface="Times New Roman" pitchFamily="18" charset="0"/>
            </a:endParaRPr>
          </a:p>
          <a:p>
            <a:pPr algn="just">
              <a:buFont typeface="Wingdings" pitchFamily="2" charset="2"/>
              <a:buChar char="Ø"/>
            </a:pPr>
            <a:r>
              <a:rPr lang="en-US" sz="2000" dirty="0">
                <a:latin typeface="Times New Roman" pitchFamily="18" charset="0"/>
                <a:cs typeface="Times New Roman" pitchFamily="18" charset="0"/>
              </a:rPr>
              <a:t>Ports can be classified into two:</a:t>
            </a:r>
          </a:p>
          <a:p>
            <a:pPr lvl="3" algn="just"/>
            <a:r>
              <a:rPr lang="en-US" sz="2000" dirty="0">
                <a:latin typeface="Times New Roman" pitchFamily="18" charset="0"/>
                <a:cs typeface="Times New Roman" pitchFamily="18" charset="0"/>
              </a:rPr>
              <a:t>Parallel port,</a:t>
            </a:r>
          </a:p>
          <a:p>
            <a:pPr lvl="3" algn="just"/>
            <a:r>
              <a:rPr lang="en-US" sz="2000" dirty="0">
                <a:latin typeface="Times New Roman" pitchFamily="18" charset="0"/>
                <a:cs typeface="Times New Roman" pitchFamily="18" charset="0"/>
              </a:rPr>
              <a:t>Serial port.</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228600" y="304800"/>
            <a:ext cx="8686800" cy="6248400"/>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 name="Rectangle 2"/>
          <p:cNvSpPr/>
          <p:nvPr/>
        </p:nvSpPr>
        <p:spPr>
          <a:xfrm>
            <a:off x="457200" y="533400"/>
            <a:ext cx="8458200" cy="5847755"/>
          </a:xfrm>
          <a:prstGeom prst="rect">
            <a:avLst/>
          </a:prstGeom>
        </p:spPr>
        <p:txBody>
          <a:bodyPr wrap="square">
            <a:spAutoFit/>
          </a:bodyPr>
          <a:lstStyle/>
          <a:p>
            <a:r>
              <a:rPr lang="en-US" sz="2400" b="1" dirty="0">
                <a:latin typeface="Times New Roman" pitchFamily="18" charset="0"/>
                <a:cs typeface="Times New Roman" pitchFamily="18" charset="0"/>
              </a:rPr>
              <a:t>Bus Structure</a:t>
            </a:r>
          </a:p>
          <a:p>
            <a:endParaRPr lang="en-US" sz="2200" b="1" dirty="0">
              <a:latin typeface="Times New Roman" pitchFamily="18" charset="0"/>
              <a:cs typeface="Times New Roman" pitchFamily="18" charset="0"/>
            </a:endParaRPr>
          </a:p>
          <a:p>
            <a:pPr algn="just">
              <a:buFont typeface="Wingdings" pitchFamily="2" charset="2"/>
              <a:buChar char="Ø"/>
            </a:pPr>
            <a:r>
              <a:rPr lang="en-US" sz="2200" dirty="0">
                <a:latin typeface="Times New Roman" pitchFamily="18" charset="0"/>
                <a:cs typeface="Times New Roman" pitchFamily="18" charset="0"/>
              </a:rPr>
              <a:t>The bus consists of three sets of lines used to carry address, data, and control signals. I/O device interfaces are connected to these lines for an input device.</a:t>
            </a:r>
          </a:p>
          <a:p>
            <a:pPr algn="just">
              <a:buFont typeface="Wingdings" pitchFamily="2" charset="2"/>
              <a:buChar char="Ø"/>
            </a:pPr>
            <a:endParaRPr lang="en-US" sz="2200" dirty="0">
              <a:latin typeface="Times New Roman" pitchFamily="18" charset="0"/>
              <a:cs typeface="Times New Roman" pitchFamily="18" charset="0"/>
            </a:endParaRPr>
          </a:p>
          <a:p>
            <a:pPr algn="just">
              <a:buFont typeface="Wingdings" pitchFamily="2" charset="2"/>
              <a:buChar char="Ø"/>
            </a:pPr>
            <a:r>
              <a:rPr lang="en-US" sz="2200" dirty="0">
                <a:latin typeface="Times New Roman" pitchFamily="18" charset="0"/>
                <a:cs typeface="Times New Roman" pitchFamily="18" charset="0"/>
              </a:rPr>
              <a:t>Each I/O device is assigned a unique set of addresses for the registers in its interface. </a:t>
            </a:r>
          </a:p>
          <a:p>
            <a:pPr algn="just">
              <a:buFont typeface="Wingdings" pitchFamily="2" charset="2"/>
              <a:buChar char="Ø"/>
            </a:pPr>
            <a:endParaRPr lang="en-US" sz="2200" dirty="0">
              <a:latin typeface="Times New Roman" pitchFamily="18" charset="0"/>
              <a:cs typeface="Times New Roman" pitchFamily="18" charset="0"/>
            </a:endParaRPr>
          </a:p>
          <a:p>
            <a:pPr algn="just">
              <a:buFont typeface="Wingdings" pitchFamily="2" charset="2"/>
              <a:buChar char="Ø"/>
            </a:pPr>
            <a:r>
              <a:rPr lang="en-US" sz="2200" dirty="0">
                <a:latin typeface="Times New Roman" pitchFamily="18" charset="0"/>
                <a:cs typeface="Times New Roman" pitchFamily="18" charset="0"/>
              </a:rPr>
              <a:t>When the processor places a particular address on the address lines, it is examined by the address decoders of all devices on the bus.</a:t>
            </a:r>
          </a:p>
          <a:p>
            <a:pPr algn="just">
              <a:buFont typeface="Wingdings" pitchFamily="2" charset="2"/>
              <a:buChar char="Ø"/>
            </a:pPr>
            <a:endParaRPr lang="en-US" sz="2200" dirty="0">
              <a:latin typeface="Times New Roman" pitchFamily="18" charset="0"/>
              <a:cs typeface="Times New Roman" pitchFamily="18" charset="0"/>
            </a:endParaRPr>
          </a:p>
          <a:p>
            <a:pPr algn="just">
              <a:buFont typeface="Wingdings" pitchFamily="2" charset="2"/>
              <a:buChar char="Ø"/>
            </a:pPr>
            <a:r>
              <a:rPr lang="en-US" sz="2200" dirty="0">
                <a:latin typeface="Times New Roman" pitchFamily="18" charset="0"/>
                <a:cs typeface="Times New Roman" pitchFamily="18" charset="0"/>
              </a:rPr>
              <a:t>The device that recognizes this address responds to the commands issued on the control lines.</a:t>
            </a:r>
          </a:p>
          <a:p>
            <a:pPr algn="just">
              <a:buFont typeface="Wingdings" pitchFamily="2" charset="2"/>
              <a:buChar char="Ø"/>
            </a:pPr>
            <a:endParaRPr lang="en-US" sz="2200" dirty="0">
              <a:latin typeface="Times New Roman" pitchFamily="18" charset="0"/>
              <a:cs typeface="Times New Roman" pitchFamily="18" charset="0"/>
            </a:endParaRPr>
          </a:p>
          <a:p>
            <a:pPr algn="just">
              <a:buFont typeface="Wingdings" pitchFamily="2" charset="2"/>
              <a:buChar char="Ø"/>
            </a:pPr>
            <a:r>
              <a:rPr lang="en-US" sz="2200" dirty="0">
                <a:latin typeface="Times New Roman" pitchFamily="18" charset="0"/>
                <a:cs typeface="Times New Roman" pitchFamily="18" charset="0"/>
              </a:rPr>
              <a:t>The processor uses the control lines to request either a Read or a Write operation, and the requested data are transferred over the data lines.</a:t>
            </a:r>
          </a:p>
        </p:txBody>
      </p:sp>
    </p:spTree>
    <p:extLst>
      <p:ext uri="{BB962C8B-B14F-4D97-AF65-F5344CB8AC3E}">
        <p14:creationId xmlns:p14="http://schemas.microsoft.com/office/powerpoint/2010/main" val="17533665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228600" y="304800"/>
            <a:ext cx="8686800" cy="6248400"/>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pic>
        <p:nvPicPr>
          <p:cNvPr id="9218" name="Picture 2"/>
          <p:cNvPicPr>
            <a:picLocks noChangeAspect="1" noChangeArrowheads="1"/>
          </p:cNvPicPr>
          <p:nvPr/>
        </p:nvPicPr>
        <p:blipFill>
          <a:blip r:embed="rId2"/>
          <a:srcRect/>
          <a:stretch>
            <a:fillRect/>
          </a:stretch>
        </p:blipFill>
        <p:spPr bwMode="auto">
          <a:xfrm>
            <a:off x="838200" y="609600"/>
            <a:ext cx="7696199" cy="5229225"/>
          </a:xfrm>
          <a:prstGeom prst="rect">
            <a:avLst/>
          </a:prstGeom>
          <a:noFill/>
          <a:ln w="9525">
            <a:noFill/>
            <a:miter lim="800000"/>
            <a:headEnd/>
            <a:tailEnd/>
          </a:ln>
          <a:effec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228600" y="304800"/>
            <a:ext cx="8686800" cy="6248400"/>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pic>
        <p:nvPicPr>
          <p:cNvPr id="1026" name="Picture 2"/>
          <p:cNvPicPr>
            <a:picLocks noChangeAspect="1" noChangeArrowheads="1"/>
          </p:cNvPicPr>
          <p:nvPr/>
        </p:nvPicPr>
        <p:blipFill>
          <a:blip r:embed="rId2"/>
          <a:srcRect/>
          <a:stretch>
            <a:fillRect/>
          </a:stretch>
        </p:blipFill>
        <p:spPr bwMode="auto">
          <a:xfrm>
            <a:off x="1981200" y="457200"/>
            <a:ext cx="5715000" cy="6019800"/>
          </a:xfrm>
          <a:prstGeom prst="rect">
            <a:avLst/>
          </a:prstGeom>
          <a:noFill/>
          <a:ln w="9525">
            <a:noFill/>
            <a:miter lim="800000"/>
            <a:headEnd/>
            <a:tailEnd/>
          </a:ln>
          <a:effectLst/>
        </p:spPr>
      </p:pic>
      <p:sp>
        <p:nvSpPr>
          <p:cNvPr id="4" name="TextBox 3"/>
          <p:cNvSpPr txBox="1"/>
          <p:nvPr/>
        </p:nvSpPr>
        <p:spPr>
          <a:xfrm>
            <a:off x="685800" y="685800"/>
            <a:ext cx="1752600" cy="1200329"/>
          </a:xfrm>
          <a:prstGeom prst="rect">
            <a:avLst/>
          </a:prstGeom>
          <a:noFill/>
        </p:spPr>
        <p:txBody>
          <a:bodyPr wrap="square" rtlCol="0">
            <a:spAutoFit/>
          </a:bodyPr>
          <a:lstStyle/>
          <a:p>
            <a:r>
              <a:rPr lang="en-US" sz="2400" b="1" dirty="0">
                <a:latin typeface="Times New Roman" pitchFamily="18" charset="0"/>
                <a:cs typeface="Times New Roman" pitchFamily="18" charset="0"/>
              </a:rPr>
              <a:t>Input interface circuit</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228600" y="304800"/>
            <a:ext cx="8686800" cy="6248400"/>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 name="Rectangle 2"/>
          <p:cNvSpPr/>
          <p:nvPr/>
        </p:nvSpPr>
        <p:spPr>
          <a:xfrm>
            <a:off x="381000" y="533400"/>
            <a:ext cx="8458200" cy="5847755"/>
          </a:xfrm>
          <a:prstGeom prst="rect">
            <a:avLst/>
          </a:prstGeom>
        </p:spPr>
        <p:txBody>
          <a:bodyPr wrap="square">
            <a:spAutoFit/>
          </a:bodyPr>
          <a:lstStyle/>
          <a:p>
            <a:r>
              <a:rPr lang="en-US" sz="2200" b="1" dirty="0">
                <a:latin typeface="Times New Roman" pitchFamily="18" charset="0"/>
                <a:cs typeface="Times New Roman" pitchFamily="18" charset="0"/>
              </a:rPr>
              <a:t>Input Interface Circuit</a:t>
            </a:r>
          </a:p>
          <a:p>
            <a:pPr algn="just">
              <a:buFont typeface="Wingdings" pitchFamily="2" charset="2"/>
              <a:buChar char="Ø"/>
            </a:pPr>
            <a:endParaRPr lang="en-US" sz="2200" dirty="0">
              <a:latin typeface="Times New Roman" pitchFamily="18" charset="0"/>
              <a:cs typeface="Times New Roman" pitchFamily="18" charset="0"/>
            </a:endParaRPr>
          </a:p>
          <a:p>
            <a:pPr algn="just">
              <a:buFont typeface="Wingdings" pitchFamily="2" charset="2"/>
              <a:buChar char="Ø"/>
            </a:pPr>
            <a:r>
              <a:rPr lang="en-US" sz="2200" dirty="0">
                <a:latin typeface="Times New Roman" pitchFamily="18" charset="0"/>
                <a:cs typeface="Times New Roman" pitchFamily="18" charset="0"/>
              </a:rPr>
              <a:t>Output lines of DATAIN are connected to the data lines of the bus by means of 3 state drivers</a:t>
            </a:r>
          </a:p>
          <a:p>
            <a:pPr algn="just">
              <a:buFont typeface="Wingdings" pitchFamily="2" charset="2"/>
              <a:buChar char="Ø"/>
            </a:pPr>
            <a:endParaRPr lang="en-US" sz="2200" dirty="0">
              <a:latin typeface="Times New Roman" pitchFamily="18" charset="0"/>
              <a:cs typeface="Times New Roman" pitchFamily="18" charset="0"/>
            </a:endParaRPr>
          </a:p>
          <a:p>
            <a:pPr algn="just">
              <a:buFont typeface="Wingdings" pitchFamily="2" charset="2"/>
              <a:buChar char="Ø"/>
            </a:pPr>
            <a:r>
              <a:rPr lang="en-US" sz="2200" dirty="0">
                <a:latin typeface="Times New Roman" pitchFamily="18" charset="0"/>
                <a:cs typeface="Times New Roman" pitchFamily="18" charset="0"/>
              </a:rPr>
              <a:t>Drivers are turned on when the processor issues a read signal and the address selects this register.</a:t>
            </a:r>
          </a:p>
          <a:p>
            <a:pPr algn="just">
              <a:buFont typeface="Wingdings" pitchFamily="2" charset="2"/>
              <a:buChar char="Ø"/>
            </a:pPr>
            <a:endParaRPr lang="en-US" sz="2200" dirty="0">
              <a:latin typeface="Times New Roman" pitchFamily="18" charset="0"/>
              <a:cs typeface="Times New Roman" pitchFamily="18" charset="0"/>
            </a:endParaRPr>
          </a:p>
          <a:p>
            <a:pPr algn="just">
              <a:buFont typeface="Wingdings" pitchFamily="2" charset="2"/>
              <a:buChar char="Ø"/>
            </a:pPr>
            <a:r>
              <a:rPr lang="en-US" sz="2200" dirty="0">
                <a:latin typeface="Times New Roman" pitchFamily="18" charset="0"/>
                <a:cs typeface="Times New Roman" pitchFamily="18" charset="0"/>
              </a:rPr>
              <a:t>SIN signal is generated using a status flag circuit. It is connected to line D0 of the processor bus using a three-state driver. Address decoder selects the input interface based on bits </a:t>
            </a:r>
            <a:r>
              <a:rPr lang="en-US" sz="2200" dirty="0" smtClean="0">
                <a:latin typeface="Times New Roman" pitchFamily="18" charset="0"/>
                <a:cs typeface="Times New Roman" pitchFamily="18" charset="0"/>
              </a:rPr>
              <a:t>A3 </a:t>
            </a:r>
            <a:r>
              <a:rPr lang="en-US" sz="2200" dirty="0">
                <a:latin typeface="Times New Roman" pitchFamily="18" charset="0"/>
                <a:cs typeface="Times New Roman" pitchFamily="18" charset="0"/>
              </a:rPr>
              <a:t>through A31.</a:t>
            </a:r>
          </a:p>
          <a:p>
            <a:pPr algn="just"/>
            <a:endParaRPr lang="en-US" sz="2200" dirty="0">
              <a:latin typeface="Times New Roman" pitchFamily="18" charset="0"/>
              <a:cs typeface="Times New Roman" pitchFamily="18" charset="0"/>
            </a:endParaRPr>
          </a:p>
          <a:p>
            <a:pPr algn="just">
              <a:buFont typeface="Wingdings" pitchFamily="2" charset="2"/>
              <a:buChar char="Ø"/>
            </a:pPr>
            <a:r>
              <a:rPr lang="en-US" sz="2200" dirty="0">
                <a:latin typeface="Times New Roman" pitchFamily="18" charset="0"/>
                <a:cs typeface="Times New Roman" pitchFamily="18" charset="0"/>
              </a:rPr>
              <a:t>Bit A0 determines whether the status or data register is to be read, when Master-ready is active.</a:t>
            </a:r>
          </a:p>
          <a:p>
            <a:pPr algn="just">
              <a:buFont typeface="Wingdings" pitchFamily="2" charset="2"/>
              <a:buChar char="Ø"/>
            </a:pPr>
            <a:endParaRPr lang="en-US" sz="2200" dirty="0">
              <a:latin typeface="Times New Roman" pitchFamily="18" charset="0"/>
              <a:cs typeface="Times New Roman" pitchFamily="18" charset="0"/>
            </a:endParaRPr>
          </a:p>
          <a:p>
            <a:pPr algn="just">
              <a:buFont typeface="Wingdings" pitchFamily="2" charset="2"/>
              <a:buChar char="Ø"/>
            </a:pPr>
            <a:r>
              <a:rPr lang="en-US" sz="2200" dirty="0">
                <a:latin typeface="Times New Roman" pitchFamily="18" charset="0"/>
                <a:cs typeface="Times New Roman" pitchFamily="18" charset="0"/>
              </a:rPr>
              <a:t>In response, the processor activates the Slave-ready signal, when either the Read-status or Read-data is equal to 1, which depends on line A0.</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228600" y="304800"/>
            <a:ext cx="8686800" cy="6248400"/>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pic>
        <p:nvPicPr>
          <p:cNvPr id="2050" name="Picture 2"/>
          <p:cNvPicPr>
            <a:picLocks noChangeAspect="1" noChangeArrowheads="1"/>
          </p:cNvPicPr>
          <p:nvPr/>
        </p:nvPicPr>
        <p:blipFill>
          <a:blip r:embed="rId2"/>
          <a:srcRect/>
          <a:stretch>
            <a:fillRect/>
          </a:stretch>
        </p:blipFill>
        <p:spPr bwMode="auto">
          <a:xfrm>
            <a:off x="1524000" y="1371600"/>
            <a:ext cx="5943600" cy="4114799"/>
          </a:xfrm>
          <a:prstGeom prst="rect">
            <a:avLst/>
          </a:prstGeom>
          <a:noFill/>
          <a:ln w="9525">
            <a:noFill/>
            <a:miter lim="800000"/>
            <a:headEnd/>
            <a:tailEnd/>
          </a:ln>
          <a:effec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228600" y="304800"/>
            <a:ext cx="8686800" cy="6248400"/>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pic>
        <p:nvPicPr>
          <p:cNvPr id="3074" name="Picture 2"/>
          <p:cNvPicPr>
            <a:picLocks noChangeAspect="1" noChangeArrowheads="1"/>
          </p:cNvPicPr>
          <p:nvPr/>
        </p:nvPicPr>
        <p:blipFill>
          <a:blip r:embed="rId2"/>
          <a:srcRect/>
          <a:stretch>
            <a:fillRect/>
          </a:stretch>
        </p:blipFill>
        <p:spPr bwMode="auto">
          <a:xfrm>
            <a:off x="1219200" y="1143000"/>
            <a:ext cx="6324600" cy="3962400"/>
          </a:xfrm>
          <a:prstGeom prst="rect">
            <a:avLst/>
          </a:prstGeom>
          <a:noFill/>
          <a:ln w="9525">
            <a:noFill/>
            <a:miter lim="800000"/>
            <a:headEnd/>
            <a:tailEnd/>
          </a:ln>
          <a:effectLst/>
        </p:spPr>
      </p:pic>
      <p:sp>
        <p:nvSpPr>
          <p:cNvPr id="4" name="TextBox 3"/>
          <p:cNvSpPr txBox="1"/>
          <p:nvPr/>
        </p:nvSpPr>
        <p:spPr>
          <a:xfrm>
            <a:off x="838200" y="762000"/>
            <a:ext cx="3124200" cy="430887"/>
          </a:xfrm>
          <a:prstGeom prst="rect">
            <a:avLst/>
          </a:prstGeom>
          <a:noFill/>
        </p:spPr>
        <p:txBody>
          <a:bodyPr wrap="square" rtlCol="0">
            <a:spAutoFit/>
          </a:bodyPr>
          <a:lstStyle/>
          <a:p>
            <a:r>
              <a:rPr lang="en-US" sz="2200" b="1" dirty="0">
                <a:latin typeface="Times New Roman" pitchFamily="18" charset="0"/>
                <a:cs typeface="Times New Roman" pitchFamily="18" charset="0"/>
              </a:rPr>
              <a:t>Output interface circuit</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228600" y="304800"/>
            <a:ext cx="8686800" cy="6248400"/>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pic>
        <p:nvPicPr>
          <p:cNvPr id="4099" name="Picture 3"/>
          <p:cNvPicPr>
            <a:picLocks noChangeAspect="1" noChangeArrowheads="1"/>
          </p:cNvPicPr>
          <p:nvPr/>
        </p:nvPicPr>
        <p:blipFill>
          <a:blip r:embed="rId2"/>
          <a:srcRect/>
          <a:stretch>
            <a:fillRect/>
          </a:stretch>
        </p:blipFill>
        <p:spPr bwMode="auto">
          <a:xfrm>
            <a:off x="2362201" y="381000"/>
            <a:ext cx="4648200" cy="5943600"/>
          </a:xfrm>
          <a:prstGeom prst="rect">
            <a:avLst/>
          </a:prstGeom>
          <a:noFill/>
          <a:ln w="9525">
            <a:noFill/>
            <a:miter lim="800000"/>
            <a:headEnd/>
            <a:tailEnd/>
          </a:ln>
          <a:effectLst/>
        </p:spPr>
      </p:pic>
      <p:sp>
        <p:nvSpPr>
          <p:cNvPr id="5" name="Rectangle 4"/>
          <p:cNvSpPr/>
          <p:nvPr/>
        </p:nvSpPr>
        <p:spPr>
          <a:xfrm>
            <a:off x="609600" y="381000"/>
            <a:ext cx="2527295" cy="369332"/>
          </a:xfrm>
          <a:prstGeom prst="rect">
            <a:avLst/>
          </a:prstGeom>
        </p:spPr>
        <p:txBody>
          <a:bodyPr wrap="none">
            <a:spAutoFit/>
          </a:bodyPr>
          <a:lstStyle/>
          <a:p>
            <a:r>
              <a:rPr lang="en-US" b="1" dirty="0">
                <a:latin typeface="Times New Roman" pitchFamily="18" charset="0"/>
                <a:cs typeface="Times New Roman" pitchFamily="18" charset="0"/>
              </a:rPr>
              <a:t>Output interface circuit</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304800" y="381000"/>
            <a:ext cx="8686800" cy="6248400"/>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 name="Rectangle 2"/>
          <p:cNvSpPr/>
          <p:nvPr/>
        </p:nvSpPr>
        <p:spPr>
          <a:xfrm>
            <a:off x="533400" y="1295400"/>
            <a:ext cx="7924800" cy="3477875"/>
          </a:xfrm>
          <a:prstGeom prst="rect">
            <a:avLst/>
          </a:prstGeom>
        </p:spPr>
        <p:txBody>
          <a:bodyPr wrap="square">
            <a:spAutoFit/>
          </a:bodyPr>
          <a:lstStyle/>
          <a:p>
            <a:r>
              <a:rPr lang="en-US" sz="2200" dirty="0">
                <a:latin typeface="Times New Roman" pitchFamily="18" charset="0"/>
                <a:cs typeface="Times New Roman" pitchFamily="18" charset="0"/>
              </a:rPr>
              <a:t> </a:t>
            </a:r>
            <a:r>
              <a:rPr lang="en-US" sz="2200" b="1" dirty="0">
                <a:latin typeface="Times New Roman" pitchFamily="18" charset="0"/>
                <a:cs typeface="Times New Roman" pitchFamily="18" charset="0"/>
              </a:rPr>
              <a:t>Serial port</a:t>
            </a:r>
          </a:p>
          <a:p>
            <a:endParaRPr lang="en-US" sz="2200" b="1" dirty="0">
              <a:latin typeface="Times New Roman" pitchFamily="18" charset="0"/>
              <a:cs typeface="Times New Roman" pitchFamily="18" charset="0"/>
            </a:endParaRPr>
          </a:p>
          <a:p>
            <a:pPr>
              <a:buFont typeface="Wingdings" pitchFamily="2" charset="2"/>
              <a:buChar char="Ø"/>
            </a:pPr>
            <a:r>
              <a:rPr lang="en-US" sz="2200" dirty="0">
                <a:latin typeface="Times New Roman" pitchFamily="18" charset="0"/>
                <a:cs typeface="Times New Roman" pitchFamily="18" charset="0"/>
              </a:rPr>
              <a:t>Serial port is used to connect the processor to I/O devices that require transmission of data one bit at a time.</a:t>
            </a:r>
          </a:p>
          <a:p>
            <a:pPr algn="just">
              <a:buFont typeface="Wingdings" pitchFamily="2" charset="2"/>
              <a:buChar char="Ø"/>
            </a:pPr>
            <a:endParaRPr lang="en-US" sz="2200" dirty="0">
              <a:latin typeface="Times New Roman" pitchFamily="18" charset="0"/>
              <a:cs typeface="Times New Roman" pitchFamily="18" charset="0"/>
            </a:endParaRPr>
          </a:p>
          <a:p>
            <a:pPr algn="just">
              <a:buFont typeface="Wingdings" pitchFamily="2" charset="2"/>
              <a:buChar char="Ø"/>
            </a:pPr>
            <a:r>
              <a:rPr lang="en-US" sz="2200" dirty="0">
                <a:latin typeface="Times New Roman" pitchFamily="18" charset="0"/>
                <a:cs typeface="Times New Roman" pitchFamily="18" charset="0"/>
              </a:rPr>
              <a:t>Serial port communicates in a bit-serial fashion on the device side and bit parallel fashion on the bus side.</a:t>
            </a:r>
          </a:p>
          <a:p>
            <a:pPr algn="just">
              <a:buFont typeface="Wingdings" pitchFamily="2" charset="2"/>
              <a:buChar char="Ø"/>
            </a:pPr>
            <a:endParaRPr lang="en-US" sz="2200" dirty="0">
              <a:latin typeface="Times New Roman" pitchFamily="18" charset="0"/>
              <a:cs typeface="Times New Roman" pitchFamily="18" charset="0"/>
            </a:endParaRPr>
          </a:p>
          <a:p>
            <a:pPr algn="just">
              <a:buFont typeface="Wingdings" pitchFamily="2" charset="2"/>
              <a:buChar char="Ø"/>
            </a:pPr>
            <a:r>
              <a:rPr lang="en-US" sz="2200" dirty="0">
                <a:latin typeface="Times New Roman" pitchFamily="18" charset="0"/>
                <a:cs typeface="Times New Roman" pitchFamily="18" charset="0"/>
              </a:rPr>
              <a:t>Transformation between the parallel and serial formats is achieved with shift registers that have parallel access capability.</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228600" y="304800"/>
            <a:ext cx="8686800" cy="6248400"/>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pic>
        <p:nvPicPr>
          <p:cNvPr id="5122" name="Picture 2"/>
          <p:cNvPicPr>
            <a:picLocks noChangeAspect="1" noChangeArrowheads="1"/>
          </p:cNvPicPr>
          <p:nvPr/>
        </p:nvPicPr>
        <p:blipFill>
          <a:blip r:embed="rId2"/>
          <a:srcRect/>
          <a:stretch>
            <a:fillRect/>
          </a:stretch>
        </p:blipFill>
        <p:spPr bwMode="auto">
          <a:xfrm>
            <a:off x="2928938" y="380999"/>
            <a:ext cx="4919662" cy="6019801"/>
          </a:xfrm>
          <a:prstGeom prst="rect">
            <a:avLst/>
          </a:prstGeom>
          <a:noFill/>
          <a:ln w="9525">
            <a:noFill/>
            <a:miter lim="800000"/>
            <a:headEnd/>
            <a:tailEnd/>
          </a:ln>
          <a:effectLst/>
        </p:spPr>
      </p:pic>
      <p:sp>
        <p:nvSpPr>
          <p:cNvPr id="4" name="TextBox 3"/>
          <p:cNvSpPr txBox="1"/>
          <p:nvPr/>
        </p:nvSpPr>
        <p:spPr>
          <a:xfrm>
            <a:off x="533400" y="685800"/>
            <a:ext cx="3200400" cy="430887"/>
          </a:xfrm>
          <a:prstGeom prst="rect">
            <a:avLst/>
          </a:prstGeom>
          <a:noFill/>
        </p:spPr>
        <p:txBody>
          <a:bodyPr wrap="square" rtlCol="0">
            <a:spAutoFit/>
          </a:bodyPr>
          <a:lstStyle/>
          <a:p>
            <a:r>
              <a:rPr lang="en-US" sz="2200" b="1" dirty="0">
                <a:latin typeface="Times New Roman" pitchFamily="18" charset="0"/>
                <a:cs typeface="Times New Roman" pitchFamily="18" charset="0"/>
              </a:rPr>
              <a:t>Serial interface circuit</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228600" y="304800"/>
            <a:ext cx="8686800" cy="6248400"/>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pic>
        <p:nvPicPr>
          <p:cNvPr id="6146" name="Picture 2"/>
          <p:cNvPicPr>
            <a:picLocks noChangeAspect="1" noChangeArrowheads="1"/>
          </p:cNvPicPr>
          <p:nvPr/>
        </p:nvPicPr>
        <p:blipFill>
          <a:blip r:embed="rId2"/>
          <a:srcRect/>
          <a:stretch>
            <a:fillRect/>
          </a:stretch>
        </p:blipFill>
        <p:spPr bwMode="auto">
          <a:xfrm>
            <a:off x="0" y="1"/>
            <a:ext cx="9144000" cy="6858000"/>
          </a:xfrm>
          <a:prstGeom prst="rect">
            <a:avLst/>
          </a:prstGeom>
          <a:noFill/>
          <a:ln w="9525">
            <a:noFill/>
            <a:miter lim="800000"/>
            <a:headEnd/>
            <a:tailEnd/>
          </a:ln>
          <a:effec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228600" y="304800"/>
            <a:ext cx="8686800" cy="6248400"/>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pic>
        <p:nvPicPr>
          <p:cNvPr id="7170" name="Picture 2"/>
          <p:cNvPicPr>
            <a:picLocks noChangeAspect="1" noChangeArrowheads="1"/>
          </p:cNvPicPr>
          <p:nvPr/>
        </p:nvPicPr>
        <p:blipFill>
          <a:blip r:embed="rId2"/>
          <a:srcRect/>
          <a:stretch>
            <a:fillRect/>
          </a:stretch>
        </p:blipFill>
        <p:spPr bwMode="auto">
          <a:xfrm>
            <a:off x="1371600" y="1524000"/>
            <a:ext cx="6324599" cy="3429000"/>
          </a:xfrm>
          <a:prstGeom prst="rect">
            <a:avLst/>
          </a:prstGeom>
          <a:noFill/>
          <a:ln w="9525">
            <a:noFill/>
            <a:miter lim="800000"/>
            <a:headEnd/>
            <a:tailEnd/>
          </a:ln>
          <a:effec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228600" y="304800"/>
            <a:ext cx="8686800" cy="6248400"/>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pic>
        <p:nvPicPr>
          <p:cNvPr id="1026" name="Picture 2"/>
          <p:cNvPicPr>
            <a:picLocks noChangeAspect="1" noChangeArrowheads="1"/>
          </p:cNvPicPr>
          <p:nvPr/>
        </p:nvPicPr>
        <p:blipFill>
          <a:blip r:embed="rId2"/>
          <a:srcRect/>
          <a:stretch>
            <a:fillRect/>
          </a:stretch>
        </p:blipFill>
        <p:spPr bwMode="auto">
          <a:xfrm>
            <a:off x="1066800" y="990600"/>
            <a:ext cx="6858000" cy="5181600"/>
          </a:xfrm>
          <a:prstGeom prst="rect">
            <a:avLst/>
          </a:prstGeom>
          <a:noFill/>
          <a:ln w="9525">
            <a:noFill/>
            <a:miter lim="800000"/>
            <a:headEnd/>
            <a:tailEnd/>
          </a:ln>
          <a:effectLst/>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228600" y="304800"/>
            <a:ext cx="8686800" cy="6248400"/>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just">
              <a:buFont typeface="Wingdings" pitchFamily="2" charset="2"/>
              <a:buChar char="Ø"/>
            </a:pPr>
            <a:r>
              <a:rPr lang="en-US" sz="2200" dirty="0">
                <a:latin typeface="Times New Roman" pitchFamily="18" charset="0"/>
                <a:cs typeface="Times New Roman" pitchFamily="18" charset="0"/>
              </a:rPr>
              <a:t>I/O device is connected to a computer using an interface </a:t>
            </a:r>
          </a:p>
          <a:p>
            <a:pPr algn="just">
              <a:buFont typeface="Wingdings" pitchFamily="2" charset="2"/>
              <a:buChar char="Ø"/>
            </a:pPr>
            <a:endParaRPr lang="en-US" sz="2200" dirty="0">
              <a:latin typeface="Times New Roman" pitchFamily="18" charset="0"/>
              <a:cs typeface="Times New Roman" pitchFamily="18" charset="0"/>
            </a:endParaRPr>
          </a:p>
          <a:p>
            <a:pPr algn="just">
              <a:buFont typeface="Wingdings" pitchFamily="2" charset="2"/>
              <a:buChar char="Ø"/>
            </a:pPr>
            <a:r>
              <a:rPr lang="en-US" sz="2200" dirty="0">
                <a:latin typeface="Times New Roman" pitchFamily="18" charset="0"/>
                <a:cs typeface="Times New Roman" pitchFamily="18" charset="0"/>
              </a:rPr>
              <a:t>A personal computer has:</a:t>
            </a:r>
          </a:p>
          <a:p>
            <a:pPr lvl="1" algn="just">
              <a:buFont typeface="Arial" pitchFamily="34" charset="0"/>
              <a:buChar char="•"/>
            </a:pPr>
            <a:r>
              <a:rPr lang="en-US" sz="2000" dirty="0">
                <a:latin typeface="Times New Roman" pitchFamily="18" charset="0"/>
                <a:cs typeface="Times New Roman" pitchFamily="18" charset="0"/>
              </a:rPr>
              <a:t>A motherboard which houses the processor chip, main memory and some I/O interfaces.</a:t>
            </a:r>
          </a:p>
          <a:p>
            <a:pPr lvl="1" algn="just">
              <a:buFont typeface="Arial" pitchFamily="34" charset="0"/>
              <a:buChar char="•"/>
            </a:pPr>
            <a:r>
              <a:rPr lang="en-US" sz="2000" dirty="0">
                <a:latin typeface="Times New Roman" pitchFamily="18" charset="0"/>
                <a:cs typeface="Times New Roman" pitchFamily="18" charset="0"/>
              </a:rPr>
              <a:t>A few connectors into which additional interfaces can be plugged.</a:t>
            </a:r>
          </a:p>
          <a:p>
            <a:pPr algn="just">
              <a:buFont typeface="Wingdings" pitchFamily="2" charset="2"/>
              <a:buChar char="Ø"/>
            </a:pPr>
            <a:r>
              <a:rPr lang="en-US" sz="2200" dirty="0">
                <a:latin typeface="Times New Roman" pitchFamily="18" charset="0"/>
                <a:cs typeface="Times New Roman" pitchFamily="18" charset="0"/>
              </a:rPr>
              <a:t>Processor bus is defined by the signals on the processor chip.</a:t>
            </a:r>
          </a:p>
          <a:p>
            <a:pPr lvl="1" algn="just">
              <a:buFont typeface="Arial" pitchFamily="34" charset="0"/>
              <a:buChar char="•"/>
            </a:pPr>
            <a:r>
              <a:rPr lang="en-US" sz="2000" dirty="0">
                <a:latin typeface="Times New Roman" pitchFamily="18" charset="0"/>
                <a:cs typeface="Times New Roman" pitchFamily="18" charset="0"/>
              </a:rPr>
              <a:t>Devices which require high-speed connection to the processor are connected directly to this bus</a:t>
            </a:r>
            <a:r>
              <a:rPr lang="en-US" sz="2000" dirty="0"/>
              <a:t>.</a:t>
            </a:r>
          </a:p>
          <a:p>
            <a:pPr lvl="1" algn="just">
              <a:buFont typeface="Arial" pitchFamily="34" charset="0"/>
              <a:buChar char="•"/>
            </a:pPr>
            <a:endParaRPr lang="en-US" dirty="0"/>
          </a:p>
          <a:p>
            <a:pPr algn="just">
              <a:buFont typeface="Wingdings" pitchFamily="2" charset="2"/>
              <a:buChar char="Ø"/>
            </a:pPr>
            <a:r>
              <a:rPr lang="en-US" sz="2200" dirty="0">
                <a:latin typeface="Times New Roman" pitchFamily="18" charset="0"/>
                <a:cs typeface="Times New Roman" pitchFamily="18" charset="0"/>
              </a:rPr>
              <a:t>Motherboard usually provides another bus that can support more devices.</a:t>
            </a:r>
          </a:p>
          <a:p>
            <a:pPr lvl="1" algn="just">
              <a:buFont typeface="Arial" pitchFamily="34" charset="0"/>
              <a:buChar char="•"/>
            </a:pPr>
            <a:r>
              <a:rPr lang="en-US" sz="2000" dirty="0">
                <a:latin typeface="Times New Roman" pitchFamily="18" charset="0"/>
                <a:cs typeface="Times New Roman" pitchFamily="18" charset="0"/>
              </a:rPr>
              <a:t>Processor bus and the other bus (called as expansion bus) are interconnected by a circuit called “bridge”.</a:t>
            </a:r>
          </a:p>
          <a:p>
            <a:pPr lvl="1" algn="just">
              <a:buFont typeface="Arial" pitchFamily="34" charset="0"/>
              <a:buChar char="•"/>
            </a:pPr>
            <a:r>
              <a:rPr lang="en-US" sz="2000" dirty="0">
                <a:latin typeface="Times New Roman" pitchFamily="18" charset="0"/>
                <a:cs typeface="Times New Roman" pitchFamily="18" charset="0"/>
              </a:rPr>
              <a:t>Devices connected to the expansion bus experience a small delay in data transfers.</a:t>
            </a:r>
          </a:p>
        </p:txBody>
      </p:sp>
      <p:sp>
        <p:nvSpPr>
          <p:cNvPr id="3" name="Rectangle 2"/>
          <p:cNvSpPr/>
          <p:nvPr/>
        </p:nvSpPr>
        <p:spPr>
          <a:xfrm>
            <a:off x="533400" y="457200"/>
            <a:ext cx="3694473" cy="461665"/>
          </a:xfrm>
          <a:prstGeom prst="rect">
            <a:avLst/>
          </a:prstGeom>
        </p:spPr>
        <p:txBody>
          <a:bodyPr wrap="none">
            <a:spAutoFit/>
          </a:bodyPr>
          <a:lstStyle/>
          <a:p>
            <a:r>
              <a:rPr lang="en-US" sz="2400" b="1" dirty="0">
                <a:latin typeface="Times New Roman" pitchFamily="18" charset="0"/>
                <a:cs typeface="Times New Roman" pitchFamily="18" charset="0"/>
              </a:rPr>
              <a:t>Interconnection Standards</a:t>
            </a:r>
            <a:endParaRPr lang="en-US" sz="2400" dirty="0">
              <a:latin typeface="Times New Roman" pitchFamily="18" charset="0"/>
              <a:cs typeface="Times New Roman" pitchFamily="18" charset="0"/>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228600" y="304800"/>
            <a:ext cx="8686800" cy="6248400"/>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 name="Rectangle 2"/>
          <p:cNvSpPr/>
          <p:nvPr/>
        </p:nvSpPr>
        <p:spPr>
          <a:xfrm>
            <a:off x="457200" y="1143000"/>
            <a:ext cx="8077200" cy="3477875"/>
          </a:xfrm>
          <a:prstGeom prst="rect">
            <a:avLst/>
          </a:prstGeom>
        </p:spPr>
        <p:txBody>
          <a:bodyPr wrap="square">
            <a:spAutoFit/>
          </a:bodyPr>
          <a:lstStyle/>
          <a:p>
            <a:r>
              <a:rPr lang="en-US" dirty="0"/>
              <a:t> </a:t>
            </a:r>
            <a:r>
              <a:rPr lang="en-US" sz="2200" b="1" dirty="0">
                <a:latin typeface="Times New Roman" pitchFamily="18" charset="0"/>
                <a:cs typeface="Times New Roman" pitchFamily="18" charset="0"/>
              </a:rPr>
              <a:t>Standard I/O interfaces </a:t>
            </a:r>
          </a:p>
          <a:p>
            <a:r>
              <a:rPr lang="en-US" sz="2200" dirty="0">
                <a:latin typeface="Times New Roman" pitchFamily="18" charset="0"/>
                <a:cs typeface="Times New Roman" pitchFamily="18" charset="0"/>
              </a:rPr>
              <a:t/>
            </a:r>
            <a:br>
              <a:rPr lang="en-US" sz="2200" dirty="0">
                <a:latin typeface="Times New Roman" pitchFamily="18" charset="0"/>
                <a:cs typeface="Times New Roman" pitchFamily="18" charset="0"/>
              </a:rPr>
            </a:br>
            <a:r>
              <a:rPr lang="en-US" sz="2200" dirty="0">
                <a:latin typeface="Times New Roman" pitchFamily="18" charset="0"/>
                <a:cs typeface="Times New Roman" pitchFamily="18" charset="0"/>
              </a:rPr>
              <a:t>A number of standards have been developed for the expansion bus.</a:t>
            </a:r>
          </a:p>
          <a:p>
            <a:pPr lvl="1">
              <a:buFont typeface="Arial" pitchFamily="34" charset="0"/>
              <a:buChar char="•"/>
            </a:pPr>
            <a:r>
              <a:rPr lang="en-US" sz="2200" dirty="0">
                <a:latin typeface="Times New Roman" pitchFamily="18" charset="0"/>
                <a:cs typeface="Times New Roman" pitchFamily="18" charset="0"/>
              </a:rPr>
              <a:t>Some have evolved by default.</a:t>
            </a:r>
          </a:p>
          <a:p>
            <a:pPr lvl="1">
              <a:buFont typeface="Arial" pitchFamily="34" charset="0"/>
              <a:buChar char="•"/>
            </a:pPr>
            <a:r>
              <a:rPr lang="en-US" sz="2200" dirty="0">
                <a:latin typeface="Times New Roman" pitchFamily="18" charset="0"/>
                <a:cs typeface="Times New Roman" pitchFamily="18" charset="0"/>
              </a:rPr>
              <a:t>For example, IBM’s Industry Standard Architecture.</a:t>
            </a:r>
          </a:p>
          <a:p>
            <a:pPr lvl="1">
              <a:buFont typeface="Arial" pitchFamily="34" charset="0"/>
              <a:buChar char="•"/>
            </a:pPr>
            <a:endParaRPr lang="en-US" sz="2200" dirty="0">
              <a:latin typeface="Times New Roman" pitchFamily="18" charset="0"/>
              <a:cs typeface="Times New Roman" pitchFamily="18" charset="0"/>
            </a:endParaRPr>
          </a:p>
          <a:p>
            <a:r>
              <a:rPr lang="en-US" sz="2200" dirty="0">
                <a:latin typeface="Times New Roman" pitchFamily="18" charset="0"/>
                <a:cs typeface="Times New Roman" pitchFamily="18" charset="0"/>
              </a:rPr>
              <a:t>Three widely used bus standards:</a:t>
            </a:r>
          </a:p>
          <a:p>
            <a:pPr lvl="1">
              <a:buFont typeface="Arial" pitchFamily="34" charset="0"/>
              <a:buChar char="•"/>
            </a:pPr>
            <a:r>
              <a:rPr lang="en-US" sz="2200" dirty="0">
                <a:latin typeface="Times New Roman" pitchFamily="18" charset="0"/>
                <a:cs typeface="Times New Roman" pitchFamily="18" charset="0"/>
              </a:rPr>
              <a:t>PCI (Peripheral Component Interconnect)</a:t>
            </a:r>
          </a:p>
          <a:p>
            <a:pPr lvl="1">
              <a:buFont typeface="Arial" pitchFamily="34" charset="0"/>
              <a:buChar char="•"/>
            </a:pPr>
            <a:r>
              <a:rPr lang="en-US" sz="2200" dirty="0">
                <a:latin typeface="Times New Roman" pitchFamily="18" charset="0"/>
                <a:cs typeface="Times New Roman" pitchFamily="18" charset="0"/>
              </a:rPr>
              <a:t>SCSI (Small Computer System Interface)</a:t>
            </a:r>
          </a:p>
          <a:p>
            <a:pPr lvl="1">
              <a:buFont typeface="Arial" pitchFamily="34" charset="0"/>
              <a:buChar char="•"/>
            </a:pPr>
            <a:r>
              <a:rPr lang="en-US" sz="2200" dirty="0">
                <a:latin typeface="Times New Roman" pitchFamily="18" charset="0"/>
                <a:cs typeface="Times New Roman" pitchFamily="18" charset="0"/>
              </a:rPr>
              <a:t>USB (Universal Serial Bus)</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228600" y="304800"/>
            <a:ext cx="8686800" cy="6248400"/>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pic>
        <p:nvPicPr>
          <p:cNvPr id="8194" name="Picture 2"/>
          <p:cNvPicPr>
            <a:picLocks noChangeAspect="1" noChangeArrowheads="1"/>
          </p:cNvPicPr>
          <p:nvPr/>
        </p:nvPicPr>
        <p:blipFill>
          <a:blip r:embed="rId2"/>
          <a:srcRect/>
          <a:stretch>
            <a:fillRect/>
          </a:stretch>
        </p:blipFill>
        <p:spPr bwMode="auto">
          <a:xfrm>
            <a:off x="952500" y="1333500"/>
            <a:ext cx="7239000" cy="4191000"/>
          </a:xfrm>
          <a:prstGeom prst="rect">
            <a:avLst/>
          </a:prstGeom>
          <a:noFill/>
          <a:ln w="9525">
            <a:noFill/>
            <a:miter lim="800000"/>
            <a:headEnd/>
            <a:tailEnd/>
          </a:ln>
          <a:effectLst/>
        </p:spPr>
      </p:pic>
      <p:sp>
        <p:nvSpPr>
          <p:cNvPr id="4" name="TextBox 3"/>
          <p:cNvSpPr txBox="1"/>
          <p:nvPr/>
        </p:nvSpPr>
        <p:spPr>
          <a:xfrm>
            <a:off x="762000" y="609600"/>
            <a:ext cx="3733800" cy="461665"/>
          </a:xfrm>
          <a:prstGeom prst="rect">
            <a:avLst/>
          </a:prstGeom>
          <a:noFill/>
        </p:spPr>
        <p:txBody>
          <a:bodyPr wrap="square" rtlCol="0">
            <a:spAutoFit/>
          </a:bodyPr>
          <a:lstStyle/>
          <a:p>
            <a:r>
              <a:rPr lang="en-US" sz="2400" b="1" dirty="0">
                <a:latin typeface="Times New Roman" pitchFamily="18" charset="0"/>
                <a:cs typeface="Times New Roman" pitchFamily="18" charset="0"/>
              </a:rPr>
              <a:t>Standard I/O interfaces</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228600" y="304800"/>
            <a:ext cx="8686800" cy="6248400"/>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pic>
        <p:nvPicPr>
          <p:cNvPr id="9218" name="Picture 2"/>
          <p:cNvPicPr>
            <a:picLocks noChangeAspect="1" noChangeArrowheads="1"/>
          </p:cNvPicPr>
          <p:nvPr/>
        </p:nvPicPr>
        <p:blipFill>
          <a:blip r:embed="rId2"/>
          <a:srcRect/>
          <a:stretch>
            <a:fillRect/>
          </a:stretch>
        </p:blipFill>
        <p:spPr bwMode="auto">
          <a:xfrm>
            <a:off x="1185863" y="866775"/>
            <a:ext cx="6772275" cy="5124450"/>
          </a:xfrm>
          <a:prstGeom prst="rect">
            <a:avLst/>
          </a:prstGeom>
          <a:noFill/>
          <a:ln w="9525">
            <a:noFill/>
            <a:miter lim="800000"/>
            <a:headEnd/>
            <a:tailEnd/>
          </a:ln>
          <a:effectLst/>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ChangeAspect="1" noChangeArrowheads="1"/>
          </p:cNvPicPr>
          <p:nvPr/>
        </p:nvPicPr>
        <p:blipFill>
          <a:blip r:embed="rId2"/>
          <a:srcRect/>
          <a:stretch>
            <a:fillRect/>
          </a:stretch>
        </p:blipFill>
        <p:spPr bwMode="auto">
          <a:xfrm>
            <a:off x="2209800" y="0"/>
            <a:ext cx="4819650" cy="3124200"/>
          </a:xfrm>
          <a:prstGeom prst="rect">
            <a:avLst/>
          </a:prstGeom>
          <a:noFill/>
          <a:ln w="9525">
            <a:noFill/>
            <a:miter lim="800000"/>
            <a:headEnd/>
            <a:tailEnd/>
          </a:ln>
          <a:effectLst/>
        </p:spPr>
      </p:pic>
      <p:pic>
        <p:nvPicPr>
          <p:cNvPr id="10243" name="Picture 3"/>
          <p:cNvPicPr>
            <a:picLocks noChangeAspect="1" noChangeArrowheads="1"/>
          </p:cNvPicPr>
          <p:nvPr/>
        </p:nvPicPr>
        <p:blipFill>
          <a:blip r:embed="rId3"/>
          <a:srcRect/>
          <a:stretch>
            <a:fillRect/>
          </a:stretch>
        </p:blipFill>
        <p:spPr bwMode="auto">
          <a:xfrm>
            <a:off x="1447800" y="3276600"/>
            <a:ext cx="6553200" cy="3429000"/>
          </a:xfrm>
          <a:prstGeom prst="rect">
            <a:avLst/>
          </a:prstGeom>
          <a:noFill/>
          <a:ln w="9525">
            <a:noFill/>
            <a:miter lim="800000"/>
            <a:headEnd/>
            <a:tailEnd/>
          </a:ln>
          <a:effectLst/>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228600" y="304800"/>
            <a:ext cx="8686800" cy="6248400"/>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pic>
        <p:nvPicPr>
          <p:cNvPr id="11266" name="Picture 2"/>
          <p:cNvPicPr>
            <a:picLocks noChangeAspect="1" noChangeArrowheads="1"/>
          </p:cNvPicPr>
          <p:nvPr/>
        </p:nvPicPr>
        <p:blipFill>
          <a:blip r:embed="rId2"/>
          <a:srcRect/>
          <a:stretch>
            <a:fillRect/>
          </a:stretch>
        </p:blipFill>
        <p:spPr bwMode="auto">
          <a:xfrm>
            <a:off x="609600" y="838201"/>
            <a:ext cx="8000999" cy="5105400"/>
          </a:xfrm>
          <a:prstGeom prst="rect">
            <a:avLst/>
          </a:prstGeom>
          <a:noFill/>
          <a:ln w="9525">
            <a:noFill/>
            <a:miter lim="800000"/>
            <a:headEnd/>
            <a:tailEnd/>
          </a:ln>
          <a:effectLst/>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228600" y="304800"/>
            <a:ext cx="8686800" cy="6248400"/>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pic>
        <p:nvPicPr>
          <p:cNvPr id="12290" name="Picture 2"/>
          <p:cNvPicPr>
            <a:picLocks noChangeAspect="1" noChangeArrowheads="1"/>
          </p:cNvPicPr>
          <p:nvPr/>
        </p:nvPicPr>
        <p:blipFill>
          <a:blip r:embed="rId2"/>
          <a:srcRect/>
          <a:stretch>
            <a:fillRect/>
          </a:stretch>
        </p:blipFill>
        <p:spPr bwMode="auto">
          <a:xfrm>
            <a:off x="1257300" y="1271588"/>
            <a:ext cx="6629400" cy="4314825"/>
          </a:xfrm>
          <a:prstGeom prst="rect">
            <a:avLst/>
          </a:prstGeom>
          <a:noFill/>
          <a:ln w="9525">
            <a:noFill/>
            <a:miter lim="800000"/>
            <a:headEnd/>
            <a:tailEnd/>
          </a:ln>
          <a:effectLst/>
        </p:spPr>
      </p:pic>
      <p:sp>
        <p:nvSpPr>
          <p:cNvPr id="4" name="Rectangle 3"/>
          <p:cNvSpPr/>
          <p:nvPr/>
        </p:nvSpPr>
        <p:spPr>
          <a:xfrm>
            <a:off x="2667000" y="5791200"/>
            <a:ext cx="4356770" cy="430887"/>
          </a:xfrm>
          <a:prstGeom prst="rect">
            <a:avLst/>
          </a:prstGeom>
        </p:spPr>
        <p:txBody>
          <a:bodyPr wrap="none">
            <a:spAutoFit/>
          </a:bodyPr>
          <a:lstStyle/>
          <a:p>
            <a:r>
              <a:rPr lang="en-US" sz="2200" b="1" dirty="0">
                <a:latin typeface="Times New Roman" pitchFamily="18" charset="0"/>
                <a:cs typeface="Times New Roman" pitchFamily="18" charset="0"/>
              </a:rPr>
              <a:t>Universal Serial Bus tree structure</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228600" y="152400"/>
            <a:ext cx="8686800" cy="6553200"/>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 name="Rectangle 2"/>
          <p:cNvSpPr/>
          <p:nvPr/>
        </p:nvSpPr>
        <p:spPr>
          <a:xfrm>
            <a:off x="457200" y="381000"/>
            <a:ext cx="8382000" cy="5663089"/>
          </a:xfrm>
          <a:prstGeom prst="rect">
            <a:avLst/>
          </a:prstGeom>
        </p:spPr>
        <p:txBody>
          <a:bodyPr wrap="square">
            <a:spAutoFit/>
          </a:bodyPr>
          <a:lstStyle/>
          <a:p>
            <a:r>
              <a:rPr lang="en-US" dirty="0"/>
              <a:t> </a:t>
            </a:r>
            <a:r>
              <a:rPr lang="en-US" sz="2400" b="1" dirty="0">
                <a:latin typeface="Times New Roman" pitchFamily="18" charset="0"/>
                <a:cs typeface="Times New Roman" pitchFamily="18" charset="0"/>
              </a:rPr>
              <a:t>Universal Serial Bus tree structure</a:t>
            </a:r>
            <a:r>
              <a:rPr lang="en-US" dirty="0"/>
              <a:t/>
            </a:r>
            <a:br>
              <a:rPr lang="en-US" dirty="0"/>
            </a:br>
            <a:endParaRPr lang="en-US" dirty="0"/>
          </a:p>
          <a:p>
            <a:pPr algn="just">
              <a:buFont typeface="Wingdings" pitchFamily="2" charset="2"/>
              <a:buChar char="Ø"/>
            </a:pPr>
            <a:r>
              <a:rPr lang="en-US" sz="2000" dirty="0">
                <a:latin typeface="Times New Roman" pitchFamily="18" charset="0"/>
                <a:cs typeface="Times New Roman" pitchFamily="18" charset="0"/>
              </a:rPr>
              <a:t>To accommodate a large number of devices that can be added or removed at any time, the USB has the tree structure. Each node of the tree has a device called a hub, which acts as an intermediate control point between the host and the I/O devices.</a:t>
            </a:r>
          </a:p>
          <a:p>
            <a:pPr algn="just">
              <a:buFont typeface="Wingdings" pitchFamily="2" charset="2"/>
              <a:buChar char="Ø"/>
            </a:pPr>
            <a:endParaRPr lang="en-US" sz="2000" dirty="0">
              <a:latin typeface="Times New Roman" pitchFamily="18" charset="0"/>
              <a:cs typeface="Times New Roman" pitchFamily="18" charset="0"/>
            </a:endParaRPr>
          </a:p>
          <a:p>
            <a:pPr algn="just">
              <a:buFont typeface="Wingdings" pitchFamily="2" charset="2"/>
              <a:buChar char="Ø"/>
            </a:pPr>
            <a:r>
              <a:rPr lang="en-US" sz="2000" dirty="0">
                <a:latin typeface="Times New Roman" pitchFamily="18" charset="0"/>
                <a:cs typeface="Times New Roman" pitchFamily="18" charset="0"/>
              </a:rPr>
              <a:t> At the root of the tree, a root hub connects the entire tree to the host computer. The leaves of the tree are the I/O devices being served (for example, keyboard, Internet connection, speaker, or digital TV)In normal operation, a hub copies a message that it receives from its upstream connection to all its downstream ports. </a:t>
            </a:r>
          </a:p>
          <a:p>
            <a:pPr algn="just">
              <a:buFont typeface="Wingdings" pitchFamily="2" charset="2"/>
              <a:buChar char="Ø"/>
            </a:pPr>
            <a:endParaRPr lang="en-US" sz="2000" dirty="0">
              <a:latin typeface="Times New Roman" pitchFamily="18" charset="0"/>
              <a:cs typeface="Times New Roman" pitchFamily="18" charset="0"/>
            </a:endParaRPr>
          </a:p>
          <a:p>
            <a:pPr algn="just">
              <a:buFont typeface="Wingdings" pitchFamily="2" charset="2"/>
              <a:buChar char="Ø"/>
            </a:pPr>
            <a:r>
              <a:rPr lang="en-US" sz="2000" dirty="0">
                <a:latin typeface="Times New Roman" pitchFamily="18" charset="0"/>
                <a:cs typeface="Times New Roman" pitchFamily="18" charset="0"/>
              </a:rPr>
              <a:t>As a result, a message sent by the host computer is broadcast to all I/O devices, but only the addressed device will respond to that message.</a:t>
            </a:r>
          </a:p>
          <a:p>
            <a:pPr algn="just">
              <a:buFont typeface="Wingdings" pitchFamily="2" charset="2"/>
              <a:buChar char="Ø"/>
            </a:pPr>
            <a:endParaRPr lang="en-US" sz="2000" dirty="0">
              <a:latin typeface="Times New Roman" pitchFamily="18" charset="0"/>
              <a:cs typeface="Times New Roman" pitchFamily="18" charset="0"/>
            </a:endParaRPr>
          </a:p>
          <a:p>
            <a:pPr algn="just">
              <a:buFont typeface="Wingdings" pitchFamily="2" charset="2"/>
              <a:buChar char="Ø"/>
            </a:pPr>
            <a:r>
              <a:rPr lang="en-US" sz="2000" dirty="0">
                <a:latin typeface="Times New Roman" pitchFamily="18" charset="0"/>
                <a:cs typeface="Times New Roman" pitchFamily="18" charset="0"/>
              </a:rPr>
              <a:t>However, a message from an I/O device is sent only upstream towards the root of the tree and is not seen by other devices. </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228600" y="304800"/>
            <a:ext cx="8686800" cy="6248400"/>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 name="Rectangle 2"/>
          <p:cNvSpPr/>
          <p:nvPr/>
        </p:nvSpPr>
        <p:spPr>
          <a:xfrm>
            <a:off x="457200" y="457200"/>
            <a:ext cx="8153400" cy="6001643"/>
          </a:xfrm>
          <a:prstGeom prst="rect">
            <a:avLst/>
          </a:prstGeom>
        </p:spPr>
        <p:txBody>
          <a:bodyPr wrap="square">
            <a:spAutoFit/>
          </a:bodyPr>
          <a:lstStyle/>
          <a:p>
            <a:pPr algn="just"/>
            <a:r>
              <a:rPr lang="en-US" sz="2400" b="1" dirty="0">
                <a:latin typeface="Times New Roman" pitchFamily="18" charset="0"/>
                <a:cs typeface="Times New Roman" pitchFamily="18" charset="0"/>
              </a:rPr>
              <a:t>USB Protocols</a:t>
            </a:r>
          </a:p>
          <a:p>
            <a:pPr algn="just"/>
            <a:endParaRPr lang="en-US" sz="2000" dirty="0">
              <a:latin typeface="Times New Roman" pitchFamily="18" charset="0"/>
              <a:cs typeface="Times New Roman" pitchFamily="18" charset="0"/>
            </a:endParaRPr>
          </a:p>
          <a:p>
            <a:pPr algn="just">
              <a:buFont typeface="Wingdings" pitchFamily="2" charset="2"/>
              <a:buChar char="Ø"/>
            </a:pPr>
            <a:r>
              <a:rPr lang="en-US" sz="2000" dirty="0">
                <a:latin typeface="Times New Roman" pitchFamily="18" charset="0"/>
                <a:cs typeface="Times New Roman" pitchFamily="18" charset="0"/>
              </a:rPr>
              <a:t>All information transferred over the USB is organized in packets, where a packet consists of one or more bytes of information. There are many types of packets that perform a variety of control functions.</a:t>
            </a:r>
          </a:p>
          <a:p>
            <a:pPr algn="just">
              <a:buFont typeface="Wingdings" pitchFamily="2" charset="2"/>
              <a:buChar char="Ø"/>
            </a:pPr>
            <a:endParaRPr lang="en-US" sz="2000" dirty="0">
              <a:latin typeface="Times New Roman" pitchFamily="18" charset="0"/>
              <a:cs typeface="Times New Roman" pitchFamily="18" charset="0"/>
            </a:endParaRPr>
          </a:p>
          <a:p>
            <a:pPr algn="just">
              <a:buFont typeface="Wingdings" pitchFamily="2" charset="2"/>
              <a:buChar char="Ø"/>
            </a:pPr>
            <a:r>
              <a:rPr lang="en-US" sz="2000" dirty="0">
                <a:latin typeface="Times New Roman" pitchFamily="18" charset="0"/>
                <a:cs typeface="Times New Roman" pitchFamily="18" charset="0"/>
              </a:rPr>
              <a:t>The information transferred on the USB can be divided into two broad categories: control and data. Control packets perform such tasks as addressing a device to initiate data transfer, acknowledging that data have been received correctly, or indicating an error. </a:t>
            </a:r>
          </a:p>
          <a:p>
            <a:pPr algn="just">
              <a:buFont typeface="Wingdings" pitchFamily="2" charset="2"/>
              <a:buChar char="Ø"/>
            </a:pPr>
            <a:endParaRPr lang="en-US" sz="2000" dirty="0">
              <a:latin typeface="Times New Roman" pitchFamily="18" charset="0"/>
              <a:cs typeface="Times New Roman" pitchFamily="18" charset="0"/>
            </a:endParaRPr>
          </a:p>
          <a:p>
            <a:pPr algn="just">
              <a:buFont typeface="Wingdings" pitchFamily="2" charset="2"/>
              <a:buChar char="Ø"/>
            </a:pPr>
            <a:r>
              <a:rPr lang="en-US" sz="2000" dirty="0">
                <a:latin typeface="Times New Roman" pitchFamily="18" charset="0"/>
                <a:cs typeface="Times New Roman" pitchFamily="18" charset="0"/>
              </a:rPr>
              <a:t>Data packets carry information that is delivered to a device. A packet consists of one or more fields containing different kinds of information. The first field of any packet is called the packet identifier, PID, which identifies the type of that packet.</a:t>
            </a:r>
          </a:p>
          <a:p>
            <a:pPr algn="just">
              <a:buFont typeface="Wingdings" pitchFamily="2" charset="2"/>
              <a:buChar char="Ø"/>
            </a:pPr>
            <a:endParaRPr lang="en-US" sz="2000" dirty="0">
              <a:latin typeface="Times New Roman" pitchFamily="18" charset="0"/>
              <a:cs typeface="Times New Roman" pitchFamily="18" charset="0"/>
            </a:endParaRPr>
          </a:p>
          <a:p>
            <a:pPr algn="just">
              <a:buFont typeface="Wingdings" pitchFamily="2" charset="2"/>
              <a:buChar char="Ø"/>
            </a:pPr>
            <a:r>
              <a:rPr lang="en-US" sz="2000" dirty="0">
                <a:latin typeface="Times New Roman" pitchFamily="18" charset="0"/>
                <a:cs typeface="Times New Roman" pitchFamily="18" charset="0"/>
              </a:rPr>
              <a:t>They are transmitted twice. The first time they are sent with their true values, and the second time with each bit complemented The four PID bits identify one of 16 different packet types. </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228600" y="304800"/>
            <a:ext cx="8686800" cy="6248400"/>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pic>
        <p:nvPicPr>
          <p:cNvPr id="13314" name="Picture 2"/>
          <p:cNvPicPr>
            <a:picLocks noChangeAspect="1" noChangeArrowheads="1"/>
          </p:cNvPicPr>
          <p:nvPr/>
        </p:nvPicPr>
        <p:blipFill>
          <a:blip r:embed="rId2"/>
          <a:srcRect/>
          <a:stretch>
            <a:fillRect/>
          </a:stretch>
        </p:blipFill>
        <p:spPr bwMode="auto">
          <a:xfrm>
            <a:off x="1262063" y="1223963"/>
            <a:ext cx="6619875" cy="4410075"/>
          </a:xfrm>
          <a:prstGeom prst="rect">
            <a:avLst/>
          </a:prstGeom>
          <a:noFill/>
          <a:ln w="9525">
            <a:noFill/>
            <a:miter lim="800000"/>
            <a:headEnd/>
            <a:tailEnd/>
          </a:ln>
          <a:effectLst/>
        </p:spPr>
      </p:pic>
      <p:sp>
        <p:nvSpPr>
          <p:cNvPr id="4" name="TextBox 3"/>
          <p:cNvSpPr txBox="1"/>
          <p:nvPr/>
        </p:nvSpPr>
        <p:spPr>
          <a:xfrm>
            <a:off x="3048000" y="5943600"/>
            <a:ext cx="3048000" cy="430887"/>
          </a:xfrm>
          <a:prstGeom prst="rect">
            <a:avLst/>
          </a:prstGeom>
          <a:noFill/>
        </p:spPr>
        <p:txBody>
          <a:bodyPr wrap="square" rtlCol="0">
            <a:spAutoFit/>
          </a:bodyPr>
          <a:lstStyle/>
          <a:p>
            <a:r>
              <a:rPr lang="en-US" sz="2200" b="1" dirty="0">
                <a:latin typeface="Times New Roman" pitchFamily="18" charset="0"/>
                <a:cs typeface="Times New Roman" pitchFamily="18" charset="0"/>
              </a:rPr>
              <a:t>USB packet format</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228600" y="304800"/>
            <a:ext cx="8686800" cy="6248400"/>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pic>
        <p:nvPicPr>
          <p:cNvPr id="2050" name="Picture 2"/>
          <p:cNvPicPr>
            <a:picLocks noChangeAspect="1" noChangeArrowheads="1"/>
          </p:cNvPicPr>
          <p:nvPr/>
        </p:nvPicPr>
        <p:blipFill>
          <a:blip r:embed="rId2"/>
          <a:srcRect/>
          <a:stretch>
            <a:fillRect/>
          </a:stretch>
        </p:blipFill>
        <p:spPr bwMode="auto">
          <a:xfrm>
            <a:off x="1295400" y="685800"/>
            <a:ext cx="6857999" cy="5105399"/>
          </a:xfrm>
          <a:prstGeom prst="rect">
            <a:avLst/>
          </a:prstGeom>
          <a:noFill/>
          <a:ln w="9525">
            <a:noFill/>
            <a:miter lim="800000"/>
            <a:headEnd/>
            <a:tailEnd/>
          </a:ln>
          <a:effectLst/>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228600" y="304800"/>
            <a:ext cx="8686800" cy="6248400"/>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pic>
        <p:nvPicPr>
          <p:cNvPr id="1026" name="Picture 2"/>
          <p:cNvPicPr>
            <a:picLocks noChangeAspect="1" noChangeArrowheads="1"/>
          </p:cNvPicPr>
          <p:nvPr/>
        </p:nvPicPr>
        <p:blipFill>
          <a:blip r:embed="rId2"/>
          <a:srcRect/>
          <a:stretch>
            <a:fillRect/>
          </a:stretch>
        </p:blipFill>
        <p:spPr bwMode="auto">
          <a:xfrm>
            <a:off x="5534025" y="1"/>
            <a:ext cx="3609975" cy="2133599"/>
          </a:xfrm>
          <a:prstGeom prst="rect">
            <a:avLst/>
          </a:prstGeom>
          <a:noFill/>
          <a:ln w="9525">
            <a:noFill/>
            <a:miter lim="800000"/>
            <a:headEnd/>
            <a:tailEnd/>
          </a:ln>
          <a:effectLst/>
        </p:spPr>
      </p:pic>
      <p:sp>
        <p:nvSpPr>
          <p:cNvPr id="4" name="Rectangle 3"/>
          <p:cNvSpPr/>
          <p:nvPr/>
        </p:nvSpPr>
        <p:spPr>
          <a:xfrm>
            <a:off x="304800" y="914400"/>
            <a:ext cx="8534400" cy="5324535"/>
          </a:xfrm>
          <a:prstGeom prst="rect">
            <a:avLst/>
          </a:prstGeom>
        </p:spPr>
        <p:txBody>
          <a:bodyPr wrap="square">
            <a:spAutoFit/>
          </a:bodyPr>
          <a:lstStyle/>
          <a:p>
            <a:r>
              <a:rPr lang="en-US" sz="2000" b="1" dirty="0">
                <a:latin typeface="Times New Roman" pitchFamily="18" charset="0"/>
                <a:cs typeface="Times New Roman" pitchFamily="18" charset="0"/>
              </a:rPr>
              <a:t>PCI Bus (Peripheral Component Interconnect)</a:t>
            </a:r>
          </a:p>
          <a:p>
            <a:pPr>
              <a:buFont typeface="Wingdings" pitchFamily="2" charset="2"/>
              <a:buChar char="Ø"/>
            </a:pPr>
            <a:r>
              <a:rPr lang="en-US" sz="2000" b="1" dirty="0">
                <a:latin typeface="Times New Roman" pitchFamily="18" charset="0"/>
                <a:cs typeface="Times New Roman" pitchFamily="18" charset="0"/>
              </a:rPr>
              <a:t> </a:t>
            </a:r>
            <a:r>
              <a:rPr lang="en-US" sz="2000" dirty="0">
                <a:latin typeface="Times New Roman" pitchFamily="18" charset="0"/>
                <a:cs typeface="Times New Roman" pitchFamily="18" charset="0"/>
              </a:rPr>
              <a:t>Low-cost bus</a:t>
            </a:r>
          </a:p>
          <a:p>
            <a:pPr>
              <a:buFont typeface="Wingdings" pitchFamily="2" charset="2"/>
              <a:buChar char="Ø"/>
            </a:pPr>
            <a:r>
              <a:rPr lang="en-US" sz="2000" dirty="0">
                <a:latin typeface="Times New Roman" pitchFamily="18" charset="0"/>
                <a:cs typeface="Times New Roman" pitchFamily="18" charset="0"/>
              </a:rPr>
              <a:t>Processor independent</a:t>
            </a:r>
          </a:p>
          <a:p>
            <a:pPr>
              <a:buFont typeface="Wingdings" pitchFamily="2" charset="2"/>
              <a:buChar char="Ø"/>
            </a:pPr>
            <a:r>
              <a:rPr lang="en-US" sz="2000" dirty="0">
                <a:latin typeface="Times New Roman" pitchFamily="18" charset="0"/>
                <a:cs typeface="Times New Roman" pitchFamily="18" charset="0"/>
              </a:rPr>
              <a:t>Plug-and-play capability</a:t>
            </a:r>
          </a:p>
          <a:p>
            <a:pPr>
              <a:buFont typeface="Wingdings" pitchFamily="2" charset="2"/>
              <a:buChar char="Ø"/>
            </a:pPr>
            <a:r>
              <a:rPr lang="en-US" sz="2000" dirty="0">
                <a:latin typeface="Times New Roman" pitchFamily="18" charset="0"/>
                <a:cs typeface="Times New Roman" pitchFamily="18" charset="0"/>
              </a:rPr>
              <a:t>In today’s computers, most memory transfers involve a burst of data rather than just one word. The PCI is designed primarily to support this mode of operation.</a:t>
            </a:r>
          </a:p>
          <a:p>
            <a:pPr>
              <a:buFont typeface="Wingdings" pitchFamily="2" charset="2"/>
              <a:buChar char="Ø"/>
            </a:pPr>
            <a:r>
              <a:rPr lang="en-US" sz="2000" dirty="0">
                <a:latin typeface="Times New Roman" pitchFamily="18" charset="0"/>
                <a:cs typeface="Times New Roman" pitchFamily="18" charset="0"/>
              </a:rPr>
              <a:t>The bus supports three independent address spaces: memory, I/O, and configuration.</a:t>
            </a:r>
          </a:p>
          <a:p>
            <a:pPr>
              <a:buFont typeface="Wingdings" pitchFamily="2" charset="2"/>
              <a:buChar char="Ø"/>
            </a:pPr>
            <a:r>
              <a:rPr lang="en-US" sz="2000" dirty="0">
                <a:latin typeface="Times New Roman" pitchFamily="18" charset="0"/>
                <a:cs typeface="Times New Roman" pitchFamily="18" charset="0"/>
              </a:rPr>
              <a:t>We assumed that the master maintains the address information on the bus until data transfer is completed. But, the address is needed only long enough for the slave to be selected.</a:t>
            </a:r>
          </a:p>
          <a:p>
            <a:pPr>
              <a:buFont typeface="Wingdings" pitchFamily="2" charset="2"/>
              <a:buChar char="Ø"/>
            </a:pPr>
            <a:r>
              <a:rPr lang="en-US" sz="2000" dirty="0">
                <a:latin typeface="Times New Roman" pitchFamily="18" charset="0"/>
                <a:cs typeface="Times New Roman" pitchFamily="18" charset="0"/>
              </a:rPr>
              <a:t> Thus, the address is needed on the bus for one clock cycle only, freeing the address lines to be used for sending data in subsequent clock cycles. The result is a significant cost reduction.</a:t>
            </a:r>
          </a:p>
          <a:p>
            <a:pPr>
              <a:buFont typeface="Wingdings" pitchFamily="2" charset="2"/>
              <a:buChar char="Ø"/>
            </a:pPr>
            <a:r>
              <a:rPr lang="en-US" sz="2000" dirty="0">
                <a:latin typeface="Times New Roman" pitchFamily="18" charset="0"/>
                <a:cs typeface="Times New Roman" pitchFamily="18" charset="0"/>
              </a:rPr>
              <a:t>A master is called an initiator in PCI terminology. The addressed device that responds to read and write commands is called a target.</a:t>
            </a:r>
            <a:br>
              <a:rPr lang="en-US" sz="2000" dirty="0">
                <a:latin typeface="Times New Roman" pitchFamily="18" charset="0"/>
                <a:cs typeface="Times New Roman" pitchFamily="18" charset="0"/>
              </a:rPr>
            </a:br>
            <a:endParaRPr lang="en-US" sz="2000" dirty="0">
              <a:latin typeface="Times New Roman" pitchFamily="18" charset="0"/>
              <a:cs typeface="Times New Roman" pitchFamily="18" charset="0"/>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228600" y="304800"/>
            <a:ext cx="8686800" cy="6248400"/>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pic>
        <p:nvPicPr>
          <p:cNvPr id="2050" name="Picture 2"/>
          <p:cNvPicPr>
            <a:picLocks noChangeAspect="1" noChangeArrowheads="1"/>
          </p:cNvPicPr>
          <p:nvPr/>
        </p:nvPicPr>
        <p:blipFill>
          <a:blip r:embed="rId2"/>
          <a:srcRect/>
          <a:stretch>
            <a:fillRect/>
          </a:stretch>
        </p:blipFill>
        <p:spPr bwMode="auto">
          <a:xfrm>
            <a:off x="685800" y="533400"/>
            <a:ext cx="7848600" cy="5638800"/>
          </a:xfrm>
          <a:prstGeom prst="rect">
            <a:avLst/>
          </a:prstGeom>
          <a:noFill/>
          <a:ln w="9525">
            <a:noFill/>
            <a:miter lim="800000"/>
            <a:headEnd/>
            <a:tailEnd/>
          </a:ln>
          <a:effectLst/>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228600" y="304800"/>
            <a:ext cx="8686800" cy="6248400"/>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pic>
        <p:nvPicPr>
          <p:cNvPr id="3074" name="Picture 2"/>
          <p:cNvPicPr>
            <a:picLocks noChangeAspect="1" noChangeArrowheads="1"/>
          </p:cNvPicPr>
          <p:nvPr/>
        </p:nvPicPr>
        <p:blipFill>
          <a:blip r:embed="rId2"/>
          <a:srcRect/>
          <a:stretch>
            <a:fillRect/>
          </a:stretch>
        </p:blipFill>
        <p:spPr bwMode="auto">
          <a:xfrm>
            <a:off x="1600200" y="381000"/>
            <a:ext cx="5715000" cy="5943600"/>
          </a:xfrm>
          <a:prstGeom prst="rect">
            <a:avLst/>
          </a:prstGeom>
          <a:noFill/>
          <a:ln w="9525">
            <a:noFill/>
            <a:miter lim="800000"/>
            <a:headEnd/>
            <a:tailEnd/>
          </a:ln>
          <a:effectLst/>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228600" y="304800"/>
            <a:ext cx="8686800" cy="6248400"/>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pic>
        <p:nvPicPr>
          <p:cNvPr id="4099" name="Picture 3"/>
          <p:cNvPicPr>
            <a:picLocks noChangeAspect="1" noChangeArrowheads="1"/>
          </p:cNvPicPr>
          <p:nvPr/>
        </p:nvPicPr>
        <p:blipFill>
          <a:blip r:embed="rId2"/>
          <a:srcRect/>
          <a:stretch>
            <a:fillRect/>
          </a:stretch>
        </p:blipFill>
        <p:spPr bwMode="auto">
          <a:xfrm>
            <a:off x="1143000" y="1524001"/>
            <a:ext cx="6934199" cy="3810000"/>
          </a:xfrm>
          <a:prstGeom prst="rect">
            <a:avLst/>
          </a:prstGeom>
          <a:noFill/>
          <a:ln w="9525">
            <a:noFill/>
            <a:miter lim="800000"/>
            <a:headEnd/>
            <a:tailEnd/>
          </a:ln>
          <a:effectLst/>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228600" y="304800"/>
            <a:ext cx="8686800" cy="6248400"/>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pic>
        <p:nvPicPr>
          <p:cNvPr id="5123" name="Picture 3"/>
          <p:cNvPicPr>
            <a:picLocks noChangeAspect="1" noChangeArrowheads="1"/>
          </p:cNvPicPr>
          <p:nvPr/>
        </p:nvPicPr>
        <p:blipFill>
          <a:blip r:embed="rId2"/>
          <a:srcRect/>
          <a:stretch>
            <a:fillRect/>
          </a:stretch>
        </p:blipFill>
        <p:spPr bwMode="auto">
          <a:xfrm>
            <a:off x="304800" y="0"/>
            <a:ext cx="8382000" cy="6286500"/>
          </a:xfrm>
          <a:prstGeom prst="rect">
            <a:avLst/>
          </a:prstGeom>
          <a:noFill/>
          <a:ln w="9525">
            <a:noFill/>
            <a:miter lim="800000"/>
            <a:headEnd/>
            <a:tailEnd/>
          </a:ln>
          <a:effectLst/>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228600" y="304800"/>
            <a:ext cx="8686800" cy="6248400"/>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pic>
        <p:nvPicPr>
          <p:cNvPr id="6146" name="Picture 2"/>
          <p:cNvPicPr>
            <a:picLocks noChangeAspect="1" noChangeArrowheads="1"/>
          </p:cNvPicPr>
          <p:nvPr/>
        </p:nvPicPr>
        <p:blipFill>
          <a:blip r:embed="rId2"/>
          <a:srcRect/>
          <a:stretch>
            <a:fillRect/>
          </a:stretch>
        </p:blipFill>
        <p:spPr bwMode="auto">
          <a:xfrm>
            <a:off x="1" y="0"/>
            <a:ext cx="9144000" cy="6858000"/>
          </a:xfrm>
          <a:prstGeom prst="rect">
            <a:avLst/>
          </a:prstGeom>
          <a:noFill/>
          <a:ln w="9525">
            <a:noFill/>
            <a:miter lim="800000"/>
            <a:headEnd/>
            <a:tailEnd/>
          </a:ln>
          <a:effectLst/>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228600" y="304800"/>
            <a:ext cx="8686800" cy="6248400"/>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pic>
        <p:nvPicPr>
          <p:cNvPr id="7170" name="Picture 2"/>
          <p:cNvPicPr>
            <a:picLocks noChangeAspect="1" noChangeArrowheads="1"/>
          </p:cNvPicPr>
          <p:nvPr/>
        </p:nvPicPr>
        <p:blipFill>
          <a:blip r:embed="rId2"/>
          <a:srcRect/>
          <a:stretch>
            <a:fillRect/>
          </a:stretch>
        </p:blipFill>
        <p:spPr bwMode="auto">
          <a:xfrm>
            <a:off x="0" y="0"/>
            <a:ext cx="9143999" cy="6858000"/>
          </a:xfrm>
          <a:prstGeom prst="rect">
            <a:avLst/>
          </a:prstGeom>
          <a:noFill/>
          <a:ln w="9525">
            <a:noFill/>
            <a:miter lim="800000"/>
            <a:headEnd/>
            <a:tailEnd/>
          </a:ln>
          <a:effectLst/>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228600" y="304800"/>
            <a:ext cx="8686800" cy="6248400"/>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pic>
        <p:nvPicPr>
          <p:cNvPr id="8194" name="Picture 2"/>
          <p:cNvPicPr>
            <a:picLocks noChangeAspect="1" noChangeArrowheads="1"/>
          </p:cNvPicPr>
          <p:nvPr/>
        </p:nvPicPr>
        <p:blipFill>
          <a:blip r:embed="rId2"/>
          <a:srcRect/>
          <a:stretch>
            <a:fillRect/>
          </a:stretch>
        </p:blipFill>
        <p:spPr bwMode="auto">
          <a:xfrm>
            <a:off x="0" y="0"/>
            <a:ext cx="9144000" cy="6858000"/>
          </a:xfrm>
          <a:prstGeom prst="rect">
            <a:avLst/>
          </a:prstGeom>
          <a:noFill/>
          <a:ln w="9525">
            <a:noFill/>
            <a:miter lim="800000"/>
            <a:headEnd/>
            <a:tailEnd/>
          </a:ln>
          <a:effectLst/>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228600" y="304800"/>
            <a:ext cx="8686800" cy="6248400"/>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pic>
        <p:nvPicPr>
          <p:cNvPr id="9218" name="Picture 2"/>
          <p:cNvPicPr>
            <a:picLocks noChangeAspect="1" noChangeArrowheads="1"/>
          </p:cNvPicPr>
          <p:nvPr/>
        </p:nvPicPr>
        <p:blipFill>
          <a:blip r:embed="rId2"/>
          <a:srcRect/>
          <a:stretch>
            <a:fillRect/>
          </a:stretch>
        </p:blipFill>
        <p:spPr bwMode="auto">
          <a:xfrm>
            <a:off x="0" y="0"/>
            <a:ext cx="9143999" cy="6858000"/>
          </a:xfrm>
          <a:prstGeom prst="rect">
            <a:avLst/>
          </a:prstGeom>
          <a:noFill/>
          <a:ln w="9525">
            <a:noFill/>
            <a:miter lim="800000"/>
            <a:headEnd/>
            <a:tailEnd/>
          </a:ln>
          <a:effectLst/>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228600" y="304800"/>
            <a:ext cx="8686800" cy="6248400"/>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pic>
        <p:nvPicPr>
          <p:cNvPr id="10242" name="Picture 2"/>
          <p:cNvPicPr>
            <a:picLocks noChangeAspect="1" noChangeArrowheads="1"/>
          </p:cNvPicPr>
          <p:nvPr/>
        </p:nvPicPr>
        <p:blipFill>
          <a:blip r:embed="rId2"/>
          <a:srcRect/>
          <a:stretch>
            <a:fillRect/>
          </a:stretch>
        </p:blipFill>
        <p:spPr bwMode="auto">
          <a:xfrm>
            <a:off x="0" y="0"/>
            <a:ext cx="9144000" cy="6858000"/>
          </a:xfrm>
          <a:prstGeom prst="rect">
            <a:avLst/>
          </a:prstGeom>
          <a:noFill/>
          <a:ln w="9525">
            <a:noFill/>
            <a:miter lim="800000"/>
            <a:headEnd/>
            <a:tailEnd/>
          </a:ln>
          <a:effec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228600" y="304800"/>
            <a:ext cx="8686800" cy="6248400"/>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 name="Rectangle 2"/>
          <p:cNvSpPr/>
          <p:nvPr/>
        </p:nvSpPr>
        <p:spPr>
          <a:xfrm>
            <a:off x="381000" y="889844"/>
            <a:ext cx="8305800" cy="5324535"/>
          </a:xfrm>
          <a:prstGeom prst="rect">
            <a:avLst/>
          </a:prstGeom>
        </p:spPr>
        <p:txBody>
          <a:bodyPr wrap="square">
            <a:spAutoFit/>
          </a:bodyPr>
          <a:lstStyle/>
          <a:p>
            <a:pPr algn="just"/>
            <a:r>
              <a:rPr lang="en-US" sz="2000" dirty="0">
                <a:latin typeface="Times New Roman" pitchFamily="18" charset="0"/>
                <a:cs typeface="Times New Roman" pitchFamily="18" charset="0"/>
              </a:rPr>
              <a:t>For example,</a:t>
            </a:r>
          </a:p>
          <a:p>
            <a:pPr algn="just"/>
            <a:r>
              <a:rPr lang="en-US" sz="2000" dirty="0">
                <a:latin typeface="Times New Roman" pitchFamily="18" charset="0"/>
                <a:cs typeface="Times New Roman" pitchFamily="18" charset="0"/>
              </a:rPr>
              <a:t>if the input device is a keyboard and if DATAIN is its data register, the instruction</a:t>
            </a:r>
          </a:p>
          <a:p>
            <a:pPr algn="just"/>
            <a:r>
              <a:rPr lang="en-US" sz="2000" dirty="0">
                <a:latin typeface="Times New Roman" pitchFamily="18" charset="0"/>
                <a:cs typeface="Times New Roman" pitchFamily="18" charset="0"/>
              </a:rPr>
              <a:t>				</a:t>
            </a:r>
          </a:p>
          <a:p>
            <a:pPr algn="ctr"/>
            <a:r>
              <a:rPr lang="en-US" sz="2000" dirty="0">
                <a:latin typeface="Times New Roman" pitchFamily="18" charset="0"/>
                <a:cs typeface="Times New Roman" pitchFamily="18" charset="0"/>
              </a:rPr>
              <a:t>Load R2, DATAIN</a:t>
            </a:r>
          </a:p>
          <a:p>
            <a:pPr algn="just"/>
            <a:r>
              <a:rPr lang="en-US" sz="2000" dirty="0">
                <a:latin typeface="Times New Roman" pitchFamily="18" charset="0"/>
                <a:cs typeface="Times New Roman" pitchFamily="18" charset="0"/>
              </a:rPr>
              <a:t>reads the data from DATAIN and stores them into processor register R2. Similarly, the instruction</a:t>
            </a:r>
          </a:p>
          <a:p>
            <a:pPr algn="ctr"/>
            <a:endParaRPr lang="en-US" sz="2000" dirty="0">
              <a:latin typeface="Times New Roman" pitchFamily="18" charset="0"/>
              <a:cs typeface="Times New Roman" pitchFamily="18" charset="0"/>
            </a:endParaRPr>
          </a:p>
          <a:p>
            <a:pPr algn="ctr"/>
            <a:r>
              <a:rPr lang="en-US" sz="2000" dirty="0">
                <a:latin typeface="Times New Roman" pitchFamily="18" charset="0"/>
                <a:cs typeface="Times New Roman" pitchFamily="18" charset="0"/>
              </a:rPr>
              <a:t>Store R2, DATAOUT</a:t>
            </a:r>
          </a:p>
          <a:p>
            <a:pPr algn="just"/>
            <a:r>
              <a:rPr lang="en-US" sz="2000" dirty="0">
                <a:latin typeface="Times New Roman" pitchFamily="18" charset="0"/>
                <a:cs typeface="Times New Roman" pitchFamily="18" charset="0"/>
              </a:rPr>
              <a:t>sends the contents of register R2 to location DATAOUT, which may be the data register of a display device interface. </a:t>
            </a:r>
          </a:p>
          <a:p>
            <a:pPr algn="just"/>
            <a:endParaRPr lang="en-US" sz="2000" dirty="0">
              <a:latin typeface="Times New Roman" pitchFamily="18" charset="0"/>
              <a:cs typeface="Times New Roman" pitchFamily="18" charset="0"/>
            </a:endParaRPr>
          </a:p>
          <a:p>
            <a:pPr algn="just"/>
            <a:r>
              <a:rPr lang="en-US" sz="2000" dirty="0">
                <a:latin typeface="Times New Roman" pitchFamily="18" charset="0"/>
                <a:cs typeface="Times New Roman" pitchFamily="18" charset="0"/>
              </a:rPr>
              <a:t>The status and control registers contain information relevant to the operation of the I/O device.</a:t>
            </a:r>
          </a:p>
          <a:p>
            <a:pPr algn="just"/>
            <a:endParaRPr lang="en-US" sz="2000" dirty="0">
              <a:latin typeface="Times New Roman" pitchFamily="18" charset="0"/>
              <a:cs typeface="Times New Roman" pitchFamily="18" charset="0"/>
            </a:endParaRPr>
          </a:p>
          <a:p>
            <a:pPr algn="just"/>
            <a:r>
              <a:rPr lang="en-US" sz="2000" dirty="0">
                <a:latin typeface="Times New Roman" pitchFamily="18" charset="0"/>
                <a:cs typeface="Times New Roman" pitchFamily="18" charset="0"/>
              </a:rPr>
              <a:t>The address decoder, the data and status registers, and the control circuitry required to coordinate I/O transfers constitute the device’s interface circuit.</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228600" y="304800"/>
            <a:ext cx="8686800" cy="6248400"/>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pic>
        <p:nvPicPr>
          <p:cNvPr id="11266" name="Picture 2"/>
          <p:cNvPicPr>
            <a:picLocks noChangeAspect="1" noChangeArrowheads="1"/>
          </p:cNvPicPr>
          <p:nvPr/>
        </p:nvPicPr>
        <p:blipFill>
          <a:blip r:embed="rId2"/>
          <a:srcRect/>
          <a:stretch>
            <a:fillRect/>
          </a:stretch>
        </p:blipFill>
        <p:spPr bwMode="auto">
          <a:xfrm>
            <a:off x="0" y="0"/>
            <a:ext cx="9144000" cy="6858000"/>
          </a:xfrm>
          <a:prstGeom prst="rect">
            <a:avLst/>
          </a:prstGeom>
          <a:noFill/>
          <a:ln w="9525">
            <a:noFill/>
            <a:miter lim="800000"/>
            <a:headEnd/>
            <a:tailEnd/>
          </a:ln>
          <a:effectLst/>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228600" y="304800"/>
            <a:ext cx="8686800" cy="6248400"/>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 name="Rectangle 2"/>
          <p:cNvSpPr/>
          <p:nvPr/>
        </p:nvSpPr>
        <p:spPr>
          <a:xfrm>
            <a:off x="381000" y="685800"/>
            <a:ext cx="8458200" cy="5847755"/>
          </a:xfrm>
          <a:prstGeom prst="rect">
            <a:avLst/>
          </a:prstGeom>
        </p:spPr>
        <p:txBody>
          <a:bodyPr wrap="square">
            <a:spAutoFit/>
          </a:bodyPr>
          <a:lstStyle/>
          <a:p>
            <a:r>
              <a:rPr lang="en-US" sz="2200" b="1" dirty="0">
                <a:latin typeface="Times New Roman" pitchFamily="18" charset="0"/>
                <a:cs typeface="Times New Roman" pitchFamily="18" charset="0"/>
              </a:rPr>
              <a:t>SCSI Bus (Small Computer System Interface)</a:t>
            </a:r>
          </a:p>
          <a:p>
            <a:pPr algn="just">
              <a:buFont typeface="Wingdings" pitchFamily="2" charset="2"/>
              <a:buChar char="Ø"/>
            </a:pPr>
            <a:endParaRPr lang="en-US" sz="2200" dirty="0">
              <a:latin typeface="Times New Roman" pitchFamily="18" charset="0"/>
              <a:cs typeface="Times New Roman" pitchFamily="18" charset="0"/>
            </a:endParaRPr>
          </a:p>
          <a:p>
            <a:pPr algn="just">
              <a:buFont typeface="Wingdings" pitchFamily="2" charset="2"/>
              <a:buChar char="Ø"/>
            </a:pPr>
            <a:r>
              <a:rPr lang="en-US" sz="2200" dirty="0">
                <a:latin typeface="Times New Roman" pitchFamily="18" charset="0"/>
                <a:cs typeface="Times New Roman" pitchFamily="18" charset="0"/>
              </a:rPr>
              <a:t>It refers to a standard bus defined by the American National Standards Institute (ANSI) under the designation X3.131</a:t>
            </a:r>
          </a:p>
          <a:p>
            <a:pPr algn="just">
              <a:buFont typeface="Wingdings" pitchFamily="2" charset="2"/>
              <a:buChar char="Ø"/>
            </a:pPr>
            <a:endParaRPr lang="en-US" sz="2200" dirty="0">
              <a:latin typeface="Times New Roman" pitchFamily="18" charset="0"/>
              <a:cs typeface="Times New Roman" pitchFamily="18" charset="0"/>
            </a:endParaRPr>
          </a:p>
          <a:p>
            <a:pPr algn="just">
              <a:buFont typeface="Wingdings" pitchFamily="2" charset="2"/>
              <a:buChar char="Ø"/>
            </a:pPr>
            <a:r>
              <a:rPr lang="en-US" sz="2200" dirty="0">
                <a:latin typeface="Times New Roman" pitchFamily="18" charset="0"/>
                <a:cs typeface="Times New Roman" pitchFamily="18" charset="0"/>
              </a:rPr>
              <a:t>In the original specifications of the standard, devices such as disks are connected to a computer via a 50-wire cable, which can be up to 25 meters in length and can transfer data at rates up to 5 megabytes/s.</a:t>
            </a:r>
          </a:p>
          <a:p>
            <a:pPr algn="just">
              <a:buFont typeface="Wingdings" pitchFamily="2" charset="2"/>
              <a:buChar char="Ø"/>
            </a:pPr>
            <a:endParaRPr lang="en-US" sz="2200" dirty="0">
              <a:latin typeface="Times New Roman" pitchFamily="18" charset="0"/>
              <a:cs typeface="Times New Roman" pitchFamily="18" charset="0"/>
            </a:endParaRPr>
          </a:p>
          <a:p>
            <a:pPr algn="just">
              <a:buFont typeface="Wingdings" pitchFamily="2" charset="2"/>
              <a:buChar char="Ø"/>
            </a:pPr>
            <a:r>
              <a:rPr lang="en-US" sz="2200" dirty="0">
                <a:latin typeface="Times New Roman" pitchFamily="18" charset="0"/>
                <a:cs typeface="Times New Roman" pitchFamily="18" charset="0"/>
              </a:rPr>
              <a:t>The SCSI bus standard has undergone many revisions, and its data transfer capability has increased very rapidly, almost doubling every two years.</a:t>
            </a:r>
          </a:p>
          <a:p>
            <a:pPr algn="just">
              <a:buFont typeface="Wingdings" pitchFamily="2" charset="2"/>
              <a:buChar char="Ø"/>
            </a:pPr>
            <a:endParaRPr lang="en-US" sz="2200" dirty="0">
              <a:latin typeface="Times New Roman" pitchFamily="18" charset="0"/>
              <a:cs typeface="Times New Roman" pitchFamily="18" charset="0"/>
            </a:endParaRPr>
          </a:p>
          <a:p>
            <a:pPr algn="just">
              <a:buFont typeface="Wingdings" pitchFamily="2" charset="2"/>
              <a:buChar char="Ø"/>
            </a:pPr>
            <a:r>
              <a:rPr lang="en-US" sz="2200" dirty="0">
                <a:latin typeface="Times New Roman" pitchFamily="18" charset="0"/>
                <a:cs typeface="Times New Roman" pitchFamily="18" charset="0"/>
              </a:rPr>
              <a:t>SCSI-2 and SCSI-3 have been defined, and each has several options.</a:t>
            </a:r>
          </a:p>
          <a:p>
            <a:pPr algn="just">
              <a:buFont typeface="Wingdings" pitchFamily="2" charset="2"/>
              <a:buChar char="Ø"/>
            </a:pPr>
            <a:endParaRPr lang="en-US" sz="2200" dirty="0">
              <a:latin typeface="Times New Roman" pitchFamily="18" charset="0"/>
              <a:cs typeface="Times New Roman" pitchFamily="18" charset="0"/>
            </a:endParaRPr>
          </a:p>
          <a:p>
            <a:pPr algn="just">
              <a:buFont typeface="Wingdings" pitchFamily="2" charset="2"/>
              <a:buChar char="Ø"/>
            </a:pPr>
            <a:r>
              <a:rPr lang="en-US" sz="2200" dirty="0">
                <a:latin typeface="Times New Roman" pitchFamily="18" charset="0"/>
                <a:cs typeface="Times New Roman" pitchFamily="18" charset="0"/>
              </a:rPr>
              <a:t>Because of various options SCSI connector may have 50, 68 or 80 pins.</a:t>
            </a:r>
            <a:br>
              <a:rPr lang="en-US" sz="2200" dirty="0">
                <a:latin typeface="Times New Roman" pitchFamily="18" charset="0"/>
                <a:cs typeface="Times New Roman" pitchFamily="18" charset="0"/>
              </a:rPr>
            </a:br>
            <a:endParaRPr lang="en-US" sz="2200" dirty="0">
              <a:latin typeface="Times New Roman" pitchFamily="18" charset="0"/>
              <a:cs typeface="Times New Roman" pitchFamily="18" charset="0"/>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228600" y="304800"/>
            <a:ext cx="8686800" cy="6248400"/>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pic>
        <p:nvPicPr>
          <p:cNvPr id="12290" name="Picture 2"/>
          <p:cNvPicPr>
            <a:picLocks noChangeAspect="1" noChangeArrowheads="1"/>
          </p:cNvPicPr>
          <p:nvPr/>
        </p:nvPicPr>
        <p:blipFill>
          <a:blip r:embed="rId2"/>
          <a:srcRect/>
          <a:stretch>
            <a:fillRect/>
          </a:stretch>
        </p:blipFill>
        <p:spPr bwMode="auto">
          <a:xfrm>
            <a:off x="1219200" y="1143000"/>
            <a:ext cx="6781800" cy="4800600"/>
          </a:xfrm>
          <a:prstGeom prst="rect">
            <a:avLst/>
          </a:prstGeom>
          <a:noFill/>
          <a:ln w="9525">
            <a:noFill/>
            <a:miter lim="800000"/>
            <a:headEnd/>
            <a:tailEnd/>
          </a:ln>
          <a:effectLst/>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228600" y="304800"/>
            <a:ext cx="8686800" cy="6248400"/>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pic>
        <p:nvPicPr>
          <p:cNvPr id="13314" name="Picture 2"/>
          <p:cNvPicPr>
            <a:picLocks noChangeAspect="1" noChangeArrowheads="1"/>
          </p:cNvPicPr>
          <p:nvPr/>
        </p:nvPicPr>
        <p:blipFill>
          <a:blip r:embed="rId2"/>
          <a:srcRect/>
          <a:stretch>
            <a:fillRect/>
          </a:stretch>
        </p:blipFill>
        <p:spPr bwMode="auto">
          <a:xfrm>
            <a:off x="1371600" y="1066801"/>
            <a:ext cx="6248400" cy="4724400"/>
          </a:xfrm>
          <a:prstGeom prst="rect">
            <a:avLst/>
          </a:prstGeom>
          <a:noFill/>
          <a:ln w="9525">
            <a:noFill/>
            <a:miter lim="800000"/>
            <a:headEnd/>
            <a:tailEnd/>
          </a:ln>
          <a:effectLst/>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228600" y="304800"/>
            <a:ext cx="8686800" cy="6248400"/>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 name="Rectangle 2"/>
          <p:cNvSpPr/>
          <p:nvPr/>
        </p:nvSpPr>
        <p:spPr>
          <a:xfrm>
            <a:off x="457200" y="685800"/>
            <a:ext cx="8305800" cy="4770537"/>
          </a:xfrm>
          <a:prstGeom prst="rect">
            <a:avLst/>
          </a:prstGeom>
        </p:spPr>
        <p:txBody>
          <a:bodyPr wrap="square">
            <a:spAutoFit/>
          </a:bodyPr>
          <a:lstStyle/>
          <a:p>
            <a:pPr algn="just"/>
            <a:r>
              <a:rPr lang="en-US" sz="2200" dirty="0">
                <a:latin typeface="Times New Roman" pitchFamily="18" charset="0"/>
                <a:cs typeface="Times New Roman" pitchFamily="18" charset="0"/>
              </a:rPr>
              <a:t>The processor sends a command to the SCSI controller, which causes the following sequence of events to take place:</a:t>
            </a:r>
          </a:p>
          <a:p>
            <a:pPr algn="just"/>
            <a:endParaRPr lang="en-US" sz="2200" dirty="0">
              <a:latin typeface="Times New Roman" pitchFamily="18" charset="0"/>
              <a:cs typeface="Times New Roman" pitchFamily="18" charset="0"/>
            </a:endParaRPr>
          </a:p>
          <a:p>
            <a:pPr marL="457200" indent="-457200" algn="just">
              <a:buAutoNum type="arabicPeriod"/>
            </a:pPr>
            <a:r>
              <a:rPr lang="en-US" sz="2200" dirty="0">
                <a:latin typeface="Times New Roman" pitchFamily="18" charset="0"/>
                <a:cs typeface="Times New Roman" pitchFamily="18" charset="0"/>
              </a:rPr>
              <a:t>The SCSI controller contends for control of the SCSI bus.</a:t>
            </a:r>
          </a:p>
          <a:p>
            <a:pPr marL="457200" indent="-457200" algn="just">
              <a:buAutoNum type="arabicPeriod"/>
            </a:pPr>
            <a:endParaRPr lang="en-US" sz="2200" dirty="0">
              <a:latin typeface="Times New Roman" pitchFamily="18" charset="0"/>
              <a:cs typeface="Times New Roman" pitchFamily="18" charset="0"/>
            </a:endParaRPr>
          </a:p>
          <a:p>
            <a:pPr algn="just"/>
            <a:r>
              <a:rPr lang="en-US" sz="2200" dirty="0">
                <a:latin typeface="Times New Roman" pitchFamily="18" charset="0"/>
                <a:cs typeface="Times New Roman" pitchFamily="18" charset="0"/>
              </a:rPr>
              <a:t>2. When it wins the arbitration process, the SCSI controller sends a command to the disk controller, specifying the required Read operation.</a:t>
            </a:r>
          </a:p>
          <a:p>
            <a:pPr algn="just"/>
            <a:endParaRPr lang="en-US" sz="2200" dirty="0">
              <a:latin typeface="Times New Roman" pitchFamily="18" charset="0"/>
              <a:cs typeface="Times New Roman" pitchFamily="18" charset="0"/>
            </a:endParaRPr>
          </a:p>
          <a:p>
            <a:pPr algn="just"/>
            <a:r>
              <a:rPr lang="en-US" sz="2200" dirty="0">
                <a:latin typeface="Times New Roman" pitchFamily="18" charset="0"/>
                <a:cs typeface="Times New Roman" pitchFamily="18" charset="0"/>
              </a:rPr>
              <a:t>3. The disk controller cannot start to transfer data immediately. It must first move the read head of the disk to the required sector. Hence, it sends a message to the SCSI controller indicating that it will temporarily suspend the connection between them. The SCSI bus is now free to be used by other devices.</a:t>
            </a:r>
          </a:p>
          <a:p>
            <a:endParaRPr lang="en-US" dirty="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228600" y="304800"/>
            <a:ext cx="8686800" cy="6248400"/>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 name="Rectangle 2"/>
          <p:cNvSpPr/>
          <p:nvPr/>
        </p:nvSpPr>
        <p:spPr>
          <a:xfrm>
            <a:off x="457200" y="1028343"/>
            <a:ext cx="8229600" cy="4832092"/>
          </a:xfrm>
          <a:prstGeom prst="rect">
            <a:avLst/>
          </a:prstGeom>
        </p:spPr>
        <p:txBody>
          <a:bodyPr wrap="square">
            <a:spAutoFit/>
          </a:bodyPr>
          <a:lstStyle/>
          <a:p>
            <a:pPr algn="just"/>
            <a:r>
              <a:rPr lang="en-US" sz="2200" dirty="0">
                <a:latin typeface="Times New Roman" pitchFamily="18" charset="0"/>
                <a:cs typeface="Times New Roman" pitchFamily="18" charset="0"/>
              </a:rPr>
              <a:t>4.The disk controller sends a command to the disk drive to move the read head to the first sector involved in the requested Read operation. It reads the data stored in that sector and stores them in a data buffer. When it is ready to begin transferring data, it requests control of the bus. After it wins arbitration, it re-establishes the connection with the SCSI controller, sends the contents of the data buffer, then suspends the</a:t>
            </a:r>
          </a:p>
          <a:p>
            <a:pPr algn="just"/>
            <a:r>
              <a:rPr lang="en-US" sz="2200" dirty="0">
                <a:latin typeface="Times New Roman" pitchFamily="18" charset="0"/>
                <a:cs typeface="Times New Roman" pitchFamily="18" charset="0"/>
              </a:rPr>
              <a:t>connection again.</a:t>
            </a:r>
          </a:p>
          <a:p>
            <a:pPr algn="just"/>
            <a:endParaRPr lang="en-US" sz="2200" dirty="0">
              <a:latin typeface="Times New Roman" pitchFamily="18" charset="0"/>
              <a:cs typeface="Times New Roman" pitchFamily="18" charset="0"/>
            </a:endParaRPr>
          </a:p>
          <a:p>
            <a:pPr algn="just"/>
            <a:r>
              <a:rPr lang="en-US" sz="2200" dirty="0">
                <a:latin typeface="Times New Roman" pitchFamily="18" charset="0"/>
                <a:cs typeface="Times New Roman" pitchFamily="18" charset="0"/>
              </a:rPr>
              <a:t>5. The process is repeated to read and transfer the contents of the second disk sector.</a:t>
            </a:r>
          </a:p>
          <a:p>
            <a:pPr algn="just"/>
            <a:endParaRPr lang="en-US" sz="2200" dirty="0">
              <a:latin typeface="Times New Roman" pitchFamily="18" charset="0"/>
              <a:cs typeface="Times New Roman" pitchFamily="18" charset="0"/>
            </a:endParaRPr>
          </a:p>
          <a:p>
            <a:pPr algn="just"/>
            <a:r>
              <a:rPr lang="en-US" sz="2200" dirty="0">
                <a:latin typeface="Times New Roman" pitchFamily="18" charset="0"/>
                <a:cs typeface="Times New Roman" pitchFamily="18" charset="0"/>
              </a:rPr>
              <a:t>6. The SCSI controller transfers the requested data to the main memory and sends an interrupt to the processor indicating that the data are now available.</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228600" y="304800"/>
            <a:ext cx="8686800" cy="6248400"/>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 name="Rectangle 2"/>
          <p:cNvSpPr/>
          <p:nvPr/>
        </p:nvSpPr>
        <p:spPr>
          <a:xfrm>
            <a:off x="609600" y="609600"/>
            <a:ext cx="1830181" cy="461665"/>
          </a:xfrm>
          <a:prstGeom prst="rect">
            <a:avLst/>
          </a:prstGeom>
        </p:spPr>
        <p:txBody>
          <a:bodyPr wrap="none">
            <a:spAutoFit/>
          </a:bodyPr>
          <a:lstStyle/>
          <a:p>
            <a:r>
              <a:rPr lang="en-US" sz="2400" b="1" dirty="0">
                <a:latin typeface="Times New Roman" pitchFamily="18" charset="0"/>
                <a:cs typeface="Times New Roman" pitchFamily="18" charset="0"/>
              </a:rPr>
              <a:t>PCI Express</a:t>
            </a:r>
            <a:endParaRPr lang="en-US" sz="2400" dirty="0">
              <a:latin typeface="Times New Roman" pitchFamily="18" charset="0"/>
              <a:cs typeface="Times New Roman" pitchFamily="18" charset="0"/>
            </a:endParaRPr>
          </a:p>
        </p:txBody>
      </p:sp>
      <p:pic>
        <p:nvPicPr>
          <p:cNvPr id="14338" name="Picture 2"/>
          <p:cNvPicPr>
            <a:picLocks noChangeAspect="1" noChangeArrowheads="1"/>
          </p:cNvPicPr>
          <p:nvPr/>
        </p:nvPicPr>
        <p:blipFill>
          <a:blip r:embed="rId2"/>
          <a:srcRect/>
          <a:stretch>
            <a:fillRect/>
          </a:stretch>
        </p:blipFill>
        <p:spPr bwMode="auto">
          <a:xfrm>
            <a:off x="1752600" y="1066800"/>
            <a:ext cx="6096000" cy="4953000"/>
          </a:xfrm>
          <a:prstGeom prst="rect">
            <a:avLst/>
          </a:prstGeom>
          <a:noFill/>
          <a:ln w="9525">
            <a:noFill/>
            <a:miter lim="800000"/>
            <a:headEnd/>
            <a:tailEnd/>
          </a:ln>
          <a:effec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228600" y="304800"/>
            <a:ext cx="8686800" cy="6248400"/>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 name="Rectangle 2"/>
          <p:cNvSpPr/>
          <p:nvPr/>
        </p:nvSpPr>
        <p:spPr>
          <a:xfrm>
            <a:off x="457200" y="1143000"/>
            <a:ext cx="8229600" cy="4154984"/>
          </a:xfrm>
          <a:prstGeom prst="rect">
            <a:avLst/>
          </a:prstGeom>
        </p:spPr>
        <p:txBody>
          <a:bodyPr wrap="square">
            <a:spAutoFit/>
          </a:bodyPr>
          <a:lstStyle/>
          <a:p>
            <a:r>
              <a:rPr lang="en-US" sz="2200" b="1" dirty="0">
                <a:latin typeface="Times New Roman" pitchFamily="18" charset="0"/>
                <a:cs typeface="Times New Roman" pitchFamily="18" charset="0"/>
              </a:rPr>
              <a:t>Bus Operation</a:t>
            </a:r>
          </a:p>
          <a:p>
            <a:endParaRPr lang="en-US" sz="2200" b="1" dirty="0">
              <a:latin typeface="Times New Roman" pitchFamily="18" charset="0"/>
              <a:cs typeface="Times New Roman" pitchFamily="18" charset="0"/>
            </a:endParaRPr>
          </a:p>
          <a:p>
            <a:pPr algn="just">
              <a:buFont typeface="Wingdings" pitchFamily="2" charset="2"/>
              <a:buChar char="Ø"/>
            </a:pPr>
            <a:r>
              <a:rPr lang="en-US" sz="2200" dirty="0">
                <a:latin typeface="Times New Roman" pitchFamily="18" charset="0"/>
                <a:cs typeface="Times New Roman" pitchFamily="18" charset="0"/>
              </a:rPr>
              <a:t>The bus protocol determines when a device may place information on the bus, when it may load the data on the bus into one of its registers, and so on.</a:t>
            </a:r>
          </a:p>
          <a:p>
            <a:pPr algn="just">
              <a:buFont typeface="Wingdings" pitchFamily="2" charset="2"/>
              <a:buChar char="Ø"/>
            </a:pPr>
            <a:endParaRPr lang="en-US" sz="2200" dirty="0">
              <a:latin typeface="Times New Roman" pitchFamily="18" charset="0"/>
              <a:cs typeface="Times New Roman" pitchFamily="18" charset="0"/>
            </a:endParaRPr>
          </a:p>
          <a:p>
            <a:pPr algn="just">
              <a:buFont typeface="Wingdings" pitchFamily="2" charset="2"/>
              <a:buChar char="Ø"/>
            </a:pPr>
            <a:r>
              <a:rPr lang="en-US" sz="2200" dirty="0">
                <a:latin typeface="Times New Roman" pitchFamily="18" charset="0"/>
                <a:cs typeface="Times New Roman" pitchFamily="18" charset="0"/>
              </a:rPr>
              <a:t>These rules are implemented by control signals that indicate what and when actions are to be taken.</a:t>
            </a:r>
          </a:p>
          <a:p>
            <a:pPr algn="just">
              <a:buFont typeface="Wingdings" pitchFamily="2" charset="2"/>
              <a:buChar char="Ø"/>
            </a:pPr>
            <a:endParaRPr lang="en-US" sz="2200" dirty="0">
              <a:latin typeface="Times New Roman" pitchFamily="18" charset="0"/>
              <a:cs typeface="Times New Roman" pitchFamily="18" charset="0"/>
            </a:endParaRPr>
          </a:p>
          <a:p>
            <a:pPr algn="just">
              <a:buFont typeface="Wingdings" pitchFamily="2" charset="2"/>
              <a:buChar char="Ø"/>
            </a:pPr>
            <a:r>
              <a:rPr lang="en-US" sz="2200" dirty="0">
                <a:latin typeface="Times New Roman" pitchFamily="18" charset="0"/>
                <a:cs typeface="Times New Roman" pitchFamily="18" charset="0"/>
              </a:rPr>
              <a:t>Master or initiator- Device which initiate data transfers</a:t>
            </a:r>
          </a:p>
          <a:p>
            <a:pPr algn="just">
              <a:buFont typeface="Wingdings" pitchFamily="2" charset="2"/>
              <a:buChar char="Ø"/>
            </a:pPr>
            <a:endParaRPr lang="en-US" sz="2200" dirty="0">
              <a:latin typeface="Times New Roman" pitchFamily="18" charset="0"/>
              <a:cs typeface="Times New Roman" pitchFamily="18" charset="0"/>
            </a:endParaRPr>
          </a:p>
          <a:p>
            <a:pPr algn="just">
              <a:buFont typeface="Wingdings" pitchFamily="2" charset="2"/>
              <a:buChar char="Ø"/>
            </a:pPr>
            <a:r>
              <a:rPr lang="en-US" sz="2200" dirty="0">
                <a:latin typeface="Times New Roman" pitchFamily="18" charset="0"/>
                <a:cs typeface="Times New Roman" pitchFamily="18" charset="0"/>
              </a:rPr>
              <a:t>Slave or target- Device addressed by master</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228600" y="304800"/>
            <a:ext cx="8686800" cy="6248400"/>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 name="Rectangle 2"/>
          <p:cNvSpPr/>
          <p:nvPr/>
        </p:nvSpPr>
        <p:spPr>
          <a:xfrm>
            <a:off x="381000" y="609600"/>
            <a:ext cx="8305800" cy="2123658"/>
          </a:xfrm>
          <a:prstGeom prst="rect">
            <a:avLst/>
          </a:prstGeom>
        </p:spPr>
        <p:txBody>
          <a:bodyPr wrap="square">
            <a:spAutoFit/>
          </a:bodyPr>
          <a:lstStyle/>
          <a:p>
            <a:r>
              <a:rPr lang="en-US" sz="2200" b="1" dirty="0">
                <a:latin typeface="Times New Roman" pitchFamily="18" charset="0"/>
                <a:cs typeface="Times New Roman" pitchFamily="18" charset="0"/>
              </a:rPr>
              <a:t>Synchronous Bus</a:t>
            </a:r>
            <a:r>
              <a:rPr lang="en-US" sz="2200" dirty="0">
                <a:latin typeface="Times New Roman" pitchFamily="18" charset="0"/>
                <a:cs typeface="Times New Roman" pitchFamily="18" charset="0"/>
              </a:rPr>
              <a:t/>
            </a:r>
            <a:br>
              <a:rPr lang="en-US" sz="2200" dirty="0">
                <a:latin typeface="Times New Roman" pitchFamily="18" charset="0"/>
                <a:cs typeface="Times New Roman" pitchFamily="18" charset="0"/>
              </a:rPr>
            </a:br>
            <a:endParaRPr lang="en-US" sz="2200" dirty="0">
              <a:latin typeface="Times New Roman" pitchFamily="18" charset="0"/>
              <a:cs typeface="Times New Roman" pitchFamily="18" charset="0"/>
            </a:endParaRPr>
          </a:p>
          <a:p>
            <a:pPr>
              <a:buFont typeface="Wingdings" pitchFamily="2" charset="2"/>
              <a:buChar char="Ø"/>
            </a:pPr>
            <a:r>
              <a:rPr lang="en-US" sz="2200" dirty="0">
                <a:latin typeface="Times New Roman" pitchFamily="18" charset="0"/>
                <a:cs typeface="Times New Roman" pitchFamily="18" charset="0"/>
              </a:rPr>
              <a:t>All devices derive timing information from a control line called the bus clock</a:t>
            </a:r>
          </a:p>
          <a:p>
            <a:pPr>
              <a:buFont typeface="Wingdings" pitchFamily="2" charset="2"/>
              <a:buChar char="Ø"/>
            </a:pPr>
            <a:r>
              <a:rPr lang="en-US" sz="2200" dirty="0">
                <a:latin typeface="Times New Roman" pitchFamily="18" charset="0"/>
                <a:cs typeface="Times New Roman" pitchFamily="18" charset="0"/>
              </a:rPr>
              <a:t>The timing diagram shows an idealized representation of the actions that take place on the bus lines.</a:t>
            </a:r>
          </a:p>
        </p:txBody>
      </p:sp>
      <p:pic>
        <p:nvPicPr>
          <p:cNvPr id="1026" name="Picture 2"/>
          <p:cNvPicPr>
            <a:picLocks noChangeAspect="1" noChangeArrowheads="1"/>
          </p:cNvPicPr>
          <p:nvPr/>
        </p:nvPicPr>
        <p:blipFill>
          <a:blip r:embed="rId2"/>
          <a:srcRect/>
          <a:stretch>
            <a:fillRect/>
          </a:stretch>
        </p:blipFill>
        <p:spPr bwMode="auto">
          <a:xfrm>
            <a:off x="762000" y="2667000"/>
            <a:ext cx="6934200" cy="3657600"/>
          </a:xfrm>
          <a:prstGeom prst="rect">
            <a:avLst/>
          </a:prstGeom>
          <a:noFill/>
          <a:ln w="9525">
            <a:noFill/>
            <a:miter lim="800000"/>
            <a:headEnd/>
            <a:tailEnd/>
          </a:ln>
          <a:effec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228600" y="304800"/>
            <a:ext cx="8686800" cy="6248400"/>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 name="Rectangle 2"/>
          <p:cNvSpPr/>
          <p:nvPr/>
        </p:nvSpPr>
        <p:spPr>
          <a:xfrm>
            <a:off x="457200" y="685800"/>
            <a:ext cx="8458200" cy="5632311"/>
          </a:xfrm>
          <a:prstGeom prst="rect">
            <a:avLst/>
          </a:prstGeom>
        </p:spPr>
        <p:txBody>
          <a:bodyPr wrap="square">
            <a:spAutoFit/>
          </a:bodyPr>
          <a:lstStyle/>
          <a:p>
            <a:r>
              <a:rPr lang="en-US" sz="2200" b="1" dirty="0">
                <a:latin typeface="Times New Roman" pitchFamily="18" charset="0"/>
                <a:cs typeface="Times New Roman" pitchFamily="18" charset="0"/>
              </a:rPr>
              <a:t>Synchronous Bus</a:t>
            </a:r>
          </a:p>
          <a:p>
            <a:endParaRPr lang="en-US" sz="2000" b="1" dirty="0">
              <a:latin typeface="Times New Roman" pitchFamily="18" charset="0"/>
              <a:cs typeface="Times New Roman" pitchFamily="18" charset="0"/>
            </a:endParaRPr>
          </a:p>
          <a:p>
            <a:pPr>
              <a:buFont typeface="Wingdings" pitchFamily="2" charset="2"/>
              <a:buChar char="Ø"/>
            </a:pPr>
            <a:r>
              <a:rPr lang="en-US" sz="2000" dirty="0">
                <a:latin typeface="Times New Roman" pitchFamily="18" charset="0"/>
                <a:cs typeface="Times New Roman" pitchFamily="18" charset="0"/>
              </a:rPr>
              <a:t>The sequence of signal events during an input (Read) operation. At time t0, the master places the device address on the address lines and sends a command on the control lines indicating a Read operation.</a:t>
            </a:r>
          </a:p>
          <a:p>
            <a:pPr>
              <a:buFont typeface="Wingdings" pitchFamily="2" charset="2"/>
              <a:buChar char="Ø"/>
            </a:pPr>
            <a:endParaRPr lang="en-US" sz="2000" dirty="0">
              <a:latin typeface="Times New Roman" pitchFamily="18" charset="0"/>
              <a:cs typeface="Times New Roman" pitchFamily="18" charset="0"/>
            </a:endParaRPr>
          </a:p>
          <a:p>
            <a:pPr>
              <a:buFont typeface="Wingdings" pitchFamily="2" charset="2"/>
              <a:buChar char="Ø"/>
            </a:pPr>
            <a:r>
              <a:rPr lang="en-US" sz="2000" dirty="0">
                <a:latin typeface="Times New Roman" pitchFamily="18" charset="0"/>
                <a:cs typeface="Times New Roman" pitchFamily="18" charset="0"/>
              </a:rPr>
              <a:t>Information travels over the bus. The clock pulse width, t1 − t0, must be longer than the maximum propagation delay over the bus.</a:t>
            </a:r>
          </a:p>
          <a:p>
            <a:pPr>
              <a:buFont typeface="Wingdings" pitchFamily="2" charset="2"/>
              <a:buChar char="Ø"/>
            </a:pPr>
            <a:endParaRPr lang="en-US" sz="2000" dirty="0">
              <a:latin typeface="Times New Roman" pitchFamily="18" charset="0"/>
              <a:cs typeface="Times New Roman" pitchFamily="18" charset="0"/>
            </a:endParaRPr>
          </a:p>
          <a:p>
            <a:pPr>
              <a:buFont typeface="Wingdings" pitchFamily="2" charset="2"/>
              <a:buChar char="Ø"/>
            </a:pPr>
            <a:r>
              <a:rPr lang="en-US" sz="2000" dirty="0">
                <a:latin typeface="Times New Roman" pitchFamily="18" charset="0"/>
                <a:cs typeface="Times New Roman" pitchFamily="18" charset="0"/>
              </a:rPr>
              <a:t> Also, it must be long enough to allow all devices to decode the address and control signals, so that the addressed device (the slave) can respond at time t1 by placing the requested input data on the data lines. At the end of the clock cycle, at time t2, the master loads the data on the data lines into one of its registers.</a:t>
            </a:r>
          </a:p>
          <a:p>
            <a:pPr>
              <a:buFont typeface="Wingdings" pitchFamily="2" charset="2"/>
              <a:buChar char="Ø"/>
            </a:pPr>
            <a:endParaRPr lang="en-US" sz="2000" dirty="0">
              <a:latin typeface="Times New Roman" pitchFamily="18" charset="0"/>
              <a:cs typeface="Times New Roman" pitchFamily="18" charset="0"/>
            </a:endParaRPr>
          </a:p>
          <a:p>
            <a:pPr>
              <a:buFont typeface="Wingdings" pitchFamily="2" charset="2"/>
              <a:buChar char="Ø"/>
            </a:pPr>
            <a:r>
              <a:rPr lang="en-US" sz="2000" dirty="0">
                <a:latin typeface="Times New Roman" pitchFamily="18" charset="0"/>
                <a:cs typeface="Times New Roman" pitchFamily="18" charset="0"/>
              </a:rPr>
              <a:t>To be loaded correctly into a register, data must be available for a period greater than the setup time of the register. Hence, the period t2 − t1 must be greater than the maximum propagation time on the bus plus the setup time of the master’s register.</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228600" y="304800"/>
            <a:ext cx="8686800" cy="6248400"/>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pic>
        <p:nvPicPr>
          <p:cNvPr id="2050" name="Picture 2"/>
          <p:cNvPicPr>
            <a:picLocks noChangeAspect="1" noChangeArrowheads="1"/>
          </p:cNvPicPr>
          <p:nvPr/>
        </p:nvPicPr>
        <p:blipFill>
          <a:blip r:embed="rId2"/>
          <a:srcRect/>
          <a:stretch>
            <a:fillRect/>
          </a:stretch>
        </p:blipFill>
        <p:spPr bwMode="auto">
          <a:xfrm>
            <a:off x="914400" y="533400"/>
            <a:ext cx="7391400" cy="5638800"/>
          </a:xfrm>
          <a:prstGeom prst="rect">
            <a:avLst/>
          </a:prstGeom>
          <a:noFill/>
          <a:ln w="9525">
            <a:noFill/>
            <a:miter lim="800000"/>
            <a:headEnd/>
            <a:tailEnd/>
          </a:ln>
          <a:effectLst/>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1000</TotalTime>
  <Words>1599</Words>
  <Application>Microsoft Office PowerPoint</Application>
  <PresentationFormat>On-screen Show (4:3)</PresentationFormat>
  <Paragraphs>188</Paragraphs>
  <Slides>56</Slides>
  <Notes>0</Notes>
  <HiddenSlides>0</HiddenSlides>
  <MMClips>0</MMClips>
  <ScaleCrop>false</ScaleCrop>
  <HeadingPairs>
    <vt:vector size="4" baseType="variant">
      <vt:variant>
        <vt:lpstr>Theme</vt:lpstr>
      </vt:variant>
      <vt:variant>
        <vt:i4>1</vt:i4>
      </vt:variant>
      <vt:variant>
        <vt:lpstr>Slide Titles</vt:lpstr>
      </vt:variant>
      <vt:variant>
        <vt:i4>56</vt:i4>
      </vt:variant>
    </vt:vector>
  </HeadingPairs>
  <TitlesOfParts>
    <vt:vector size="57"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admin</dc:creator>
  <cp:lastModifiedBy>Praveen</cp:lastModifiedBy>
  <cp:revision>48</cp:revision>
  <dcterms:created xsi:type="dcterms:W3CDTF">2006-08-16T00:00:00Z</dcterms:created>
  <dcterms:modified xsi:type="dcterms:W3CDTF">2022-11-28T11:56:11Z</dcterms:modified>
</cp:coreProperties>
</file>